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2"/>
  </p:handoutMasterIdLst>
  <p:sldIdLst>
    <p:sldId id="347" r:id="rId3"/>
    <p:sldId id="293" r:id="rId5"/>
    <p:sldId id="394" r:id="rId6"/>
    <p:sldId id="395" r:id="rId7"/>
    <p:sldId id="396" r:id="rId8"/>
    <p:sldId id="418" r:id="rId9"/>
    <p:sldId id="419" r:id="rId10"/>
    <p:sldId id="353" r:id="rId11"/>
  </p:sldIdLst>
  <p:sldSz cx="12192000" cy="6858000"/>
  <p:notesSz cx="6858000" cy="9144000"/>
  <p:custDataLst>
    <p:tags r:id="rId1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99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8D2"/>
    <a:srgbClr val="C0504D"/>
    <a:srgbClr val="808080"/>
    <a:srgbClr val="B01116"/>
    <a:srgbClr val="404040"/>
    <a:srgbClr val="2A05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831"/>
    <p:restoredTop sz="94723"/>
  </p:normalViewPr>
  <p:slideViewPr>
    <p:cSldViewPr snapToGrid="0" showGuides="1">
      <p:cViewPr varScale="1">
        <p:scale>
          <a:sx n="105" d="100"/>
          <a:sy n="105" d="100"/>
        </p:scale>
        <p:origin x="216" y="552"/>
      </p:cViewPr>
      <p:guideLst>
        <p:guide orient="horz" pos="2160"/>
        <p:guide pos="399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gs" Target="tags/tag3.xml"/><Relationship Id="rId16" Type="http://schemas.openxmlformats.org/officeDocument/2006/relationships/commentAuthors" Target="commentAuthors.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handoutMaster" Target="handoutMasters/handoutMaster1.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977347-ACBD-44F1-8570-3A0D2A74D6B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992996-F363-4293-AC63-7DC6D3CCED6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2992996-F363-4293-AC63-7DC6D3CCED6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992996-F363-4293-AC63-7DC6D3CCED6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a:stretch>
            <a:fillRect/>
          </a:stretch>
        </p:blipFill>
        <p:spPr>
          <a:xfrm>
            <a:off x="0" y="5441314"/>
            <a:ext cx="12192000" cy="1416686"/>
          </a:xfrm>
          <a:prstGeom prst="rect">
            <a:avLst/>
          </a:prstGeom>
        </p:spPr>
      </p:pic>
    </p:spTree>
  </p:cSld>
  <p:clrMapOvr>
    <a:masterClrMapping/>
  </p:clrMapOvr>
  <p:transition advClick="0" advTm="4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E690F17-03B0-4F49-A690-9FF59032007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40F35C-0172-4455-B03C-D5C9FEABEA8B}" type="slidenum">
              <a:rPr lang="zh-CN" altLang="en-US" smtClean="0"/>
            </a:fld>
            <a:endParaRPr lang="zh-CN" altLang="en-US"/>
          </a:p>
        </p:txBody>
      </p:sp>
    </p:spTree>
  </p:cSld>
  <p:clrMapOvr>
    <a:masterClrMapping/>
  </p:clrMapOvr>
  <p:transition advClick="0" advTm="4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E690F17-03B0-4F49-A690-9FF59032007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40F35C-0172-4455-B03C-D5C9FEABEA8B}" type="slidenum">
              <a:rPr lang="zh-CN" altLang="en-US" smtClean="0"/>
            </a:fld>
            <a:endParaRPr lang="zh-CN" altLang="en-US"/>
          </a:p>
        </p:txBody>
      </p:sp>
    </p:spTree>
  </p:cSld>
  <p:clrMapOvr>
    <a:masterClrMapping/>
  </p:clrMapOvr>
  <p:transition advClick="0" advTm="400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advClick="0" advTm="400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0"/>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5" y="3801451"/>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5"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ransition advClick="0" advTm="4000"/>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E690F17-03B0-4F49-A690-9FF59032007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40F35C-0172-4455-B03C-D5C9FEABEA8B}" type="slidenum">
              <a:rPr lang="zh-CN" altLang="en-US" smtClean="0"/>
            </a:fld>
            <a:endParaRPr lang="zh-CN" altLang="en-US"/>
          </a:p>
        </p:txBody>
      </p:sp>
    </p:spTree>
  </p:cSld>
  <p:clrMapOvr>
    <a:masterClrMapping/>
  </p:clrMapOvr>
  <p:transition advClick="0" advTm="4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7E690F17-03B0-4F49-A690-9FF59032007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40F35C-0172-4455-B03C-D5C9FEABEA8B}" type="slidenum">
              <a:rPr lang="zh-CN" altLang="en-US" smtClean="0"/>
            </a:fld>
            <a:endParaRPr lang="zh-CN" altLang="en-US"/>
          </a:p>
        </p:txBody>
      </p:sp>
    </p:spTree>
  </p:cSld>
  <p:clrMapOvr>
    <a:masterClrMapping/>
  </p:clrMapOvr>
  <p:transition advClick="0" advTm="4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7E690F17-03B0-4F49-A690-9FF59032007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40F35C-0172-4455-B03C-D5C9FEABEA8B}" type="slidenum">
              <a:rPr lang="zh-CN" altLang="en-US" smtClean="0"/>
            </a:fld>
            <a:endParaRPr lang="zh-CN" altLang="en-US"/>
          </a:p>
        </p:txBody>
      </p:sp>
    </p:spTree>
  </p:cSld>
  <p:clrMapOvr>
    <a:masterClrMapping/>
  </p:clrMapOvr>
  <p:transition advClick="0" advTm="4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7E690F17-03B0-4F49-A690-9FF59032007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440F35C-0172-4455-B03C-D5C9FEABEA8B}" type="slidenum">
              <a:rPr lang="zh-CN" altLang="en-US" smtClean="0"/>
            </a:fld>
            <a:endParaRPr lang="zh-CN" altLang="en-US"/>
          </a:p>
        </p:txBody>
      </p:sp>
    </p:spTree>
  </p:cSld>
  <p:clrMapOvr>
    <a:masterClrMapping/>
  </p:clrMapOvr>
  <p:transition advClick="0" advTm="4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E690F17-03B0-4F49-A690-9FF59032007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440F35C-0172-4455-B03C-D5C9FEABEA8B}" type="slidenum">
              <a:rPr lang="zh-CN" altLang="en-US" smtClean="0"/>
            </a:fld>
            <a:endParaRPr lang="zh-CN" altLang="en-US"/>
          </a:p>
        </p:txBody>
      </p:sp>
    </p:spTree>
  </p:cSld>
  <p:clrMapOvr>
    <a:masterClrMapping/>
  </p:clrMapOvr>
  <p:transition advClick="0" advTm="4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E690F17-03B0-4F49-A690-9FF59032007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40F35C-0172-4455-B03C-D5C9FEABEA8B}" type="slidenum">
              <a:rPr lang="zh-CN" altLang="en-US" smtClean="0"/>
            </a:fld>
            <a:endParaRPr lang="zh-CN" altLang="en-US"/>
          </a:p>
        </p:txBody>
      </p:sp>
    </p:spTree>
  </p:cSld>
  <p:clrMapOvr>
    <a:masterClrMapping/>
  </p:clrMapOvr>
  <p:transition advClick="0" advTm="4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7E690F17-03B0-4F49-A690-9FF59032007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40F35C-0172-4455-B03C-D5C9FEABEA8B}" type="slidenum">
              <a:rPr lang="zh-CN" altLang="en-US" smtClean="0"/>
            </a:fld>
            <a:endParaRPr lang="zh-CN" altLang="en-US"/>
          </a:p>
        </p:txBody>
      </p:sp>
    </p:spTree>
  </p:cSld>
  <p:clrMapOvr>
    <a:masterClrMapping/>
  </p:clrMapOvr>
  <p:transition advClick="0" advTm="4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7E690F17-03B0-4F49-A690-9FF59032007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40F35C-0172-4455-B03C-D5C9FEABEA8B}" type="slidenum">
              <a:rPr lang="zh-CN" altLang="en-US" smtClean="0"/>
            </a:fld>
            <a:endParaRPr lang="zh-CN" altLang="en-US"/>
          </a:p>
        </p:txBody>
      </p:sp>
    </p:spTree>
  </p:cSld>
  <p:clrMapOvr>
    <a:masterClrMapping/>
  </p:clrMapOvr>
  <p:transition advClick="0" advTm="400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8D2">
            <a:alpha val="21000"/>
          </a:srgb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690F17-03B0-4F49-A690-9FF59032007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40F35C-0172-4455-B03C-D5C9FEABEA8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advClick="0" advTm="400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image" Target="../media/image8.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t="42715"/>
          <a:stretch>
            <a:fillRect/>
          </a:stretch>
        </p:blipFill>
        <p:spPr>
          <a:xfrm>
            <a:off x="0" y="3531476"/>
            <a:ext cx="12192000" cy="3326524"/>
          </a:xfrm>
          <a:prstGeom prst="rect">
            <a:avLst/>
          </a:prstGeom>
        </p:spPr>
      </p:pic>
      <p:sp>
        <p:nvSpPr>
          <p:cNvPr id="12" name="文本框 11"/>
          <p:cNvSpPr txBox="1"/>
          <p:nvPr/>
        </p:nvSpPr>
        <p:spPr>
          <a:xfrm>
            <a:off x="2443292" y="2328928"/>
            <a:ext cx="7304146" cy="1254125"/>
          </a:xfrm>
          <a:prstGeom prst="rect">
            <a:avLst/>
          </a:prstGeom>
          <a:noFill/>
        </p:spPr>
        <p:txBody>
          <a:bodyPr vert="horz" wrap="square" rtlCol="0">
            <a:spAutoFit/>
          </a:bodyPr>
          <a:lstStyle/>
          <a:p>
            <a:pPr algn="dist">
              <a:lnSpc>
                <a:spcPct val="140000"/>
              </a:lnSpc>
            </a:pPr>
            <a:r>
              <a:rPr lang="zh-CN" altLang="en-US" sz="5400" b="1" dirty="0">
                <a:solidFill>
                  <a:schemeClr val="bg1"/>
                </a:solidFill>
                <a:latin typeface="Kaiti SC Black" panose="02010600040101010101" pitchFamily="2" charset="-122"/>
                <a:ea typeface="Kaiti SC Black" panose="02010600040101010101" pitchFamily="2" charset="-122"/>
              </a:rPr>
              <a:t>中央新影中学生频道</a:t>
            </a:r>
            <a:endParaRPr lang="zh-CN" altLang="en-US" sz="5400" b="1" dirty="0">
              <a:solidFill>
                <a:schemeClr val="bg1"/>
              </a:solidFill>
              <a:latin typeface="Kaiti SC Black" panose="02010600040101010101" pitchFamily="2" charset="-122"/>
              <a:ea typeface="Kaiti SC Black"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push dir="u"/>
      </p:transition>
    </mc:Choice>
    <mc:Fallback>
      <p:transition spd="slow" advClick="0" advTm="300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矩形 27"/>
          <p:cNvSpPr/>
          <p:nvPr/>
        </p:nvSpPr>
        <p:spPr>
          <a:xfrm>
            <a:off x="1577975" y="2149475"/>
            <a:ext cx="8822690" cy="2179955"/>
          </a:xfrm>
          <a:prstGeom prst="rect">
            <a:avLst/>
          </a:prstGeom>
        </p:spPr>
        <p:txBody>
          <a:bodyPr wrap="square" lIns="91438" tIns="45719" rIns="91438" bIns="45719">
            <a:spAutoFit/>
          </a:bodyPr>
          <a:lstStyle/>
          <a:p>
            <a:pPr algn="l">
              <a:lnSpc>
                <a:spcPct val="170000"/>
              </a:lnSpc>
            </a:pPr>
            <a:r>
              <a:rPr lang="zh-CN" altLang="en-US" sz="1600" dirty="0">
                <a:latin typeface="思源黑体 CN Normal" panose="020B0400000000000000" pitchFamily="34" charset="-122"/>
                <a:ea typeface="思源黑体 CN Normal" panose="020B0400000000000000" pitchFamily="34" charset="-122"/>
                <a:sym typeface="+mn-ea"/>
              </a:rPr>
              <a:t>"中央新影中学生频道”是由</a:t>
            </a:r>
            <a:r>
              <a:rPr lang="zh-CN" altLang="en-US" sz="1600" dirty="0">
                <a:latin typeface="思源黑体 CN Normal" panose="020B0400000000000000" pitchFamily="34" charset="-122"/>
                <a:ea typeface="思源黑体 CN Normal" panose="020B0400000000000000" pitchFamily="34" charset="-122"/>
                <a:sym typeface="+mn-ea"/>
              </a:rPr>
              <a:t>中央新闻纪录电影制片厂(集团)经国家广播电影电视总局批准成立</a:t>
            </a:r>
            <a:r>
              <a:rPr lang="zh-CN" altLang="en-US" sz="1600" dirty="0">
                <a:latin typeface="思源黑体 CN Normal" panose="020B0400000000000000" pitchFamily="34" charset="-122"/>
                <a:ea typeface="思源黑体 CN Normal" panose="020B0400000000000000" pitchFamily="34" charset="-122"/>
                <a:sym typeface="+mn-ea"/>
              </a:rPr>
              <a:t>，</a:t>
            </a:r>
            <a:r>
              <a:rPr lang="zh-CN" altLang="en-US" sz="1600" dirty="0">
                <a:latin typeface="思源黑体 CN Normal" panose="020B0400000000000000" pitchFamily="34" charset="-122"/>
                <a:ea typeface="思源黑体 CN Normal" panose="020B0400000000000000" pitchFamily="34" charset="-122"/>
                <a:sym typeface="+mn-ea"/>
              </a:rPr>
              <a:t>归属中央广播电视总台管理，是</a:t>
            </a:r>
            <a:r>
              <a:rPr lang="zh-CN" altLang="en-US" sz="1600" dirty="0">
                <a:latin typeface="思源黑体 CN Normal" panose="020B0400000000000000" pitchFamily="34" charset="-122"/>
                <a:ea typeface="思源黑体 CN Normal" panose="020B0400000000000000" pitchFamily="34" charset="-122"/>
                <a:sym typeface="+mn-ea"/>
              </a:rPr>
              <a:t>面向全国青少年儿童开办的电视频道</a:t>
            </a:r>
            <a:r>
              <a:rPr lang="zh-CN" altLang="en-US" sz="1600" dirty="0">
                <a:latin typeface="思源黑体 CN Normal" panose="020B0400000000000000" pitchFamily="34" charset="-122"/>
                <a:ea typeface="思源黑体 CN Normal" panose="020B0400000000000000" pitchFamily="34" charset="-122"/>
                <a:sym typeface="+mn-ea"/>
              </a:rPr>
              <a:t>。</a:t>
            </a:r>
            <a:endParaRPr lang="zh-CN" altLang="en-US" sz="1600" dirty="0">
              <a:latin typeface="思源黑体 CN Normal" panose="020B0400000000000000" pitchFamily="34" charset="-122"/>
              <a:ea typeface="思源黑体 CN Normal" panose="020B0400000000000000" pitchFamily="34" charset="-122"/>
              <a:sym typeface="+mn-ea"/>
            </a:endParaRPr>
          </a:p>
          <a:p>
            <a:pPr algn="l">
              <a:lnSpc>
                <a:spcPct val="170000"/>
              </a:lnSpc>
            </a:pPr>
            <a:r>
              <a:rPr lang="zh-CN" altLang="en-US" sz="1600" dirty="0">
                <a:latin typeface="思源黑体 CN Normal" panose="020B0400000000000000" pitchFamily="34" charset="-122"/>
                <a:ea typeface="思源黑体 CN Normal" panose="020B0400000000000000" pitchFamily="34" charset="-122"/>
                <a:sym typeface="+mn-ea"/>
              </a:rPr>
              <a:t>中央新影集团是由1953年成立的新影厂和1960年成立的科影厂组建而成，归属中央广播电视总台。他们记录了中国共产党和中华人民共和国的发展历程，也是我国目前最大的科教影视节目的制作基地，承担着“国家影像历史纪录者和典藏者”的职责使命。</a:t>
            </a:r>
            <a:endParaRPr lang="zh-CN" altLang="en-US" sz="1600" dirty="0">
              <a:latin typeface="思源黑体 CN Normal" panose="020B0400000000000000" pitchFamily="34" charset="-122"/>
              <a:ea typeface="思源黑体 CN Normal" panose="020B0400000000000000" pitchFamily="34" charset="-122"/>
              <a:sym typeface="+mn-ea"/>
            </a:endParaRPr>
          </a:p>
        </p:txBody>
      </p:sp>
      <p:grpSp>
        <p:nvGrpSpPr>
          <p:cNvPr id="2" name="组合 1"/>
          <p:cNvGrpSpPr/>
          <p:nvPr/>
        </p:nvGrpSpPr>
        <p:grpSpPr>
          <a:xfrm rot="0">
            <a:off x="1577975" y="4549775"/>
            <a:ext cx="2420620" cy="336550"/>
            <a:chOff x="2327" y="5698"/>
            <a:chExt cx="3812" cy="530"/>
          </a:xfrm>
        </p:grpSpPr>
        <p:sp>
          <p:nvSpPr>
            <p:cNvPr id="43" name="深度视觉·原创设计 https://www.docer.com/works?userid=22383862"/>
            <p:cNvSpPr/>
            <p:nvPr/>
          </p:nvSpPr>
          <p:spPr>
            <a:xfrm>
              <a:off x="2327" y="5776"/>
              <a:ext cx="374" cy="3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9" name="深度视觉·原创设计 https://www.docer.com/works?userid=22383862"/>
            <p:cNvSpPr/>
            <p:nvPr/>
          </p:nvSpPr>
          <p:spPr>
            <a:xfrm>
              <a:off x="3133" y="5698"/>
              <a:ext cx="3006" cy="531"/>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cs typeface="Open Sans" panose="020B0606030504020204" pitchFamily="34" charset="0"/>
                  <a:sym typeface="+mn-ea"/>
                </a:rPr>
                <a:t>国家广电总局批准</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cs typeface="Open Sans" panose="020B0606030504020204" pitchFamily="34" charset="0"/>
                <a:sym typeface="+mn-ea"/>
              </a:endParaRPr>
            </a:p>
          </p:txBody>
        </p:sp>
      </p:grpSp>
      <p:grpSp>
        <p:nvGrpSpPr>
          <p:cNvPr id="6" name="组合 5"/>
          <p:cNvGrpSpPr/>
          <p:nvPr/>
        </p:nvGrpSpPr>
        <p:grpSpPr>
          <a:xfrm rot="0">
            <a:off x="4116705" y="4549775"/>
            <a:ext cx="2957195" cy="337185"/>
            <a:chOff x="2327" y="6524"/>
            <a:chExt cx="4657" cy="531"/>
          </a:xfrm>
        </p:grpSpPr>
        <p:sp>
          <p:nvSpPr>
            <p:cNvPr id="44" name="深度视觉·原创设计 https://www.docer.com/works?userid=22383862"/>
            <p:cNvSpPr/>
            <p:nvPr/>
          </p:nvSpPr>
          <p:spPr>
            <a:xfrm>
              <a:off x="2327" y="6603"/>
              <a:ext cx="374" cy="3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1" name="深度视觉·原创设计 https://www.docer.com/works?userid=22383862"/>
            <p:cNvSpPr/>
            <p:nvPr/>
          </p:nvSpPr>
          <p:spPr>
            <a:xfrm>
              <a:off x="3133" y="6524"/>
              <a:ext cx="3851" cy="531"/>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cs typeface="Open Sans" panose="020B0606030504020204" pitchFamily="34" charset="0"/>
                  <a:sym typeface="+mn-ea"/>
                </a:rPr>
                <a:t>中央广播电视总台管理</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cs typeface="Open Sans" panose="020B0606030504020204" pitchFamily="34" charset="0"/>
                <a:sym typeface="+mn-ea"/>
              </a:endParaRPr>
            </a:p>
          </p:txBody>
        </p:sp>
      </p:grpSp>
      <p:grpSp>
        <p:nvGrpSpPr>
          <p:cNvPr id="4" name="组合 3"/>
          <p:cNvGrpSpPr/>
          <p:nvPr/>
        </p:nvGrpSpPr>
        <p:grpSpPr>
          <a:xfrm rot="0">
            <a:off x="7192010" y="4549775"/>
            <a:ext cx="3134360" cy="337185"/>
            <a:chOff x="2327" y="5698"/>
            <a:chExt cx="4936" cy="531"/>
          </a:xfrm>
        </p:grpSpPr>
        <p:sp>
          <p:nvSpPr>
            <p:cNvPr id="5" name="深度视觉·原创设计 https://www.docer.com/works?userid=22383862"/>
            <p:cNvSpPr/>
            <p:nvPr/>
          </p:nvSpPr>
          <p:spPr>
            <a:xfrm>
              <a:off x="2327" y="5776"/>
              <a:ext cx="374" cy="3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 name="深度视觉·原创设计 https://www.docer.com/works?userid=22383862"/>
            <p:cNvSpPr/>
            <p:nvPr/>
          </p:nvSpPr>
          <p:spPr>
            <a:xfrm>
              <a:off x="3133" y="5698"/>
              <a:ext cx="4130" cy="531"/>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cs typeface="Open Sans" panose="020B0606030504020204" pitchFamily="34" charset="0"/>
                  <a:sym typeface="+mn-ea"/>
                </a:rPr>
                <a:t>中央新影集团主办</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CN Normal" panose="020B0400000000000000" pitchFamily="34" charset="-122"/>
                <a:ea typeface="思源黑体 CN Normal" panose="020B0400000000000000" pitchFamily="34" charset="-122"/>
                <a:cs typeface="Open Sans" panose="020B0606030504020204" pitchFamily="34" charset="0"/>
                <a:sym typeface="+mn-ea"/>
              </a:endParaRPr>
            </a:p>
          </p:txBody>
        </p:sp>
      </p:grpSp>
      <p:pic>
        <p:nvPicPr>
          <p:cNvPr id="3" name="图片 2" descr="图片10"/>
          <p:cNvPicPr>
            <a:picLocks noChangeAspect="1"/>
          </p:cNvPicPr>
          <p:nvPr/>
        </p:nvPicPr>
        <p:blipFill>
          <a:blip r:embed="rId1"/>
          <a:stretch>
            <a:fillRect/>
          </a:stretch>
        </p:blipFill>
        <p:spPr>
          <a:xfrm>
            <a:off x="4628515" y="847090"/>
            <a:ext cx="2724785" cy="822960"/>
          </a:xfrm>
          <a:prstGeom prst="rect">
            <a:avLst/>
          </a:prstGeom>
        </p:spPr>
      </p:pic>
    </p:spTree>
  </p:cSld>
  <p:clrMapOvr>
    <a:masterClrMapping/>
  </p:clrMapOvr>
  <p:transition advClick="0" advTm="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p:tgtEl>
                                          <p:spTgt spid="28"/>
                                        </p:tgtEl>
                                        <p:attrNameLst>
                                          <p:attrName>ppt_y</p:attrName>
                                        </p:attrNameLst>
                                      </p:cBhvr>
                                      <p:tavLst>
                                        <p:tav tm="0">
                                          <p:val>
                                            <p:strVal val="#ppt_y+#ppt_h*1.125000"/>
                                          </p:val>
                                        </p:tav>
                                        <p:tav tm="100000">
                                          <p:val>
                                            <p:strVal val="#ppt_y"/>
                                          </p:val>
                                        </p:tav>
                                      </p:tavLst>
                                    </p:anim>
                                    <p:animEffect transition="in" filter="wipe(up)">
                                      <p:cBhvr>
                                        <p:cTn id="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文本框 45"/>
          <p:cNvSpPr txBox="1">
            <a:spLocks noChangeArrowheads="1"/>
          </p:cNvSpPr>
          <p:nvPr/>
        </p:nvSpPr>
        <p:spPr bwMode="auto">
          <a:xfrm>
            <a:off x="902142" y="1101685"/>
            <a:ext cx="288069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000" b="1" spc="300" dirty="0">
                <a:solidFill>
                  <a:srgbClr val="C00000"/>
                </a:solidFill>
                <a:latin typeface="微软雅黑" panose="020B0503020204020204" charset="-122"/>
                <a:ea typeface="微软雅黑" panose="020B0503020204020204" charset="-122"/>
              </a:rPr>
              <a:t>发展目标</a:t>
            </a:r>
            <a:endParaRPr lang="zh-CN" altLang="zh-CN" sz="2000" b="1" spc="300" dirty="0">
              <a:solidFill>
                <a:srgbClr val="C00000"/>
              </a:solidFill>
              <a:latin typeface="微软雅黑" panose="020B0503020204020204" charset="-122"/>
              <a:ea typeface="微软雅黑" panose="020B0503020204020204" charset="-122"/>
            </a:endParaRPr>
          </a:p>
        </p:txBody>
      </p:sp>
      <p:sp>
        <p:nvSpPr>
          <p:cNvPr id="18" name="文本框 49"/>
          <p:cNvSpPr txBox="1">
            <a:spLocks noChangeArrowheads="1"/>
          </p:cNvSpPr>
          <p:nvPr/>
        </p:nvSpPr>
        <p:spPr bwMode="auto">
          <a:xfrm>
            <a:off x="923290" y="1563370"/>
            <a:ext cx="715708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lang="zh-CN" altLang="en-US" sz="1600" dirty="0">
                <a:latin typeface="思源黑体 CN Normal" panose="020B0400000000000000" pitchFamily="34" charset="-122"/>
                <a:ea typeface="思源黑体 CN Normal" panose="020B0400000000000000" pitchFamily="34" charset="-122"/>
                <a:sym typeface="方正黑体简体" panose="03000509000000000000" pitchFamily="2" charset="-122"/>
              </a:rPr>
              <a:t>中学生频道以全方位的满足青少年教育为最高目标，不仅仅满足于帮助提高学习成绩，更为成才教育的需求提供专业化、系统化、个性化的技术支持，联合著名专业机构的合作伙伴提供全方面的专业化服务，打造具有后勤保障性质的社会服务体系联盟，全程呵护青少年的成长，为家庭的子女成才教育分忧解难。</a:t>
            </a:r>
            <a:endParaRPr lang="zh-CN" altLang="en-US" sz="1600" dirty="0">
              <a:latin typeface="思源黑体 CN Normal" panose="020B0400000000000000" pitchFamily="34" charset="-122"/>
              <a:ea typeface="思源黑体 CN Normal" panose="020B0400000000000000" pitchFamily="34" charset="-122"/>
            </a:endParaRPr>
          </a:p>
        </p:txBody>
      </p:sp>
      <p:sp>
        <p:nvSpPr>
          <p:cNvPr id="19" name="文本框 45"/>
          <p:cNvSpPr txBox="1">
            <a:spLocks noChangeArrowheads="1"/>
          </p:cNvSpPr>
          <p:nvPr/>
        </p:nvSpPr>
        <p:spPr bwMode="auto">
          <a:xfrm>
            <a:off x="923057" y="3429000"/>
            <a:ext cx="288069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000" b="1" spc="300" dirty="0">
                <a:solidFill>
                  <a:srgbClr val="C00000"/>
                </a:solidFill>
                <a:latin typeface="微软雅黑" panose="020B0503020204020204" charset="-122"/>
                <a:ea typeface="微软雅黑" panose="020B0503020204020204" charset="-122"/>
              </a:rPr>
              <a:t>发展愿景</a:t>
            </a:r>
            <a:endParaRPr lang="zh-CN" altLang="zh-CN" sz="2000" b="1" spc="300" dirty="0">
              <a:solidFill>
                <a:srgbClr val="C00000"/>
              </a:solidFill>
              <a:latin typeface="微软雅黑" panose="020B0503020204020204" charset="-122"/>
              <a:ea typeface="微软雅黑" panose="020B0503020204020204" charset="-122"/>
            </a:endParaRPr>
          </a:p>
        </p:txBody>
      </p:sp>
      <p:sp>
        <p:nvSpPr>
          <p:cNvPr id="20" name="文本框 49"/>
          <p:cNvSpPr txBox="1">
            <a:spLocks noChangeArrowheads="1"/>
          </p:cNvSpPr>
          <p:nvPr/>
        </p:nvSpPr>
        <p:spPr bwMode="auto">
          <a:xfrm>
            <a:off x="944245" y="3890645"/>
            <a:ext cx="695896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lang="zh-CN" altLang="en-US" sz="1600" dirty="0">
                <a:latin typeface="思源黑体 CN Normal" panose="020B0400000000000000" pitchFamily="34" charset="-122"/>
                <a:ea typeface="思源黑体 CN Normal" panose="020B0400000000000000" pitchFamily="34" charset="-122"/>
                <a:sym typeface="方正黑体简体" panose="03000509000000000000" pitchFamily="2" charset="-122"/>
              </a:rPr>
              <a:t>中学生频道每天都在为推进教育事业的发展而努力。我们相信，未来教育的发展，将是不再有边界和围墙，任何学生将随时随地获得学习的机会、感受学习的乐趣。新技术的发展必将重构传统的学校教育模式，将促进教育资源公平化，使学习变得更有趣！</a:t>
            </a:r>
            <a:endParaRPr lang="zh-CN" altLang="en-US" sz="1600" dirty="0">
              <a:latin typeface="思源黑体 CN Normal" panose="020B0400000000000000" pitchFamily="34" charset="-122"/>
              <a:ea typeface="思源黑体 CN Normal" panose="020B0400000000000000" pitchFamily="34" charset="-122"/>
            </a:endParaRPr>
          </a:p>
        </p:txBody>
      </p:sp>
      <p:pic>
        <p:nvPicPr>
          <p:cNvPr id="7" name="图片 6" descr="微信图片_20220406132838"/>
          <p:cNvPicPr>
            <a:picLocks noChangeAspect="1"/>
          </p:cNvPicPr>
          <p:nvPr>
            <p:custDataLst>
              <p:tags r:id="rId1"/>
            </p:custDataLst>
          </p:nvPr>
        </p:nvPicPr>
        <p:blipFill>
          <a:blip r:embed="rId2"/>
          <a:stretch>
            <a:fillRect/>
          </a:stretch>
        </p:blipFill>
        <p:spPr>
          <a:xfrm>
            <a:off x="8434705" y="2698750"/>
            <a:ext cx="3435350" cy="1283335"/>
          </a:xfrm>
          <a:prstGeom prst="rect">
            <a:avLst/>
          </a:prstGeom>
        </p:spPr>
      </p:pic>
    </p:spTree>
  </p:cSld>
  <p:clrMapOvr>
    <a:masterClrMapping/>
  </p:clrMapOvr>
  <p:transition advClick="0" advTm="4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0" name="图片 99"/>
          <p:cNvPicPr/>
          <p:nvPr/>
        </p:nvPicPr>
        <p:blipFill>
          <a:blip r:embed="rId1"/>
          <a:stretch>
            <a:fillRect/>
          </a:stretch>
        </p:blipFill>
        <p:spPr>
          <a:xfrm>
            <a:off x="4470400" y="1037590"/>
            <a:ext cx="3434715" cy="4865370"/>
          </a:xfrm>
          <a:prstGeom prst="rect">
            <a:avLst/>
          </a:prstGeom>
          <a:noFill/>
          <a:ln w="9525">
            <a:noFill/>
          </a:ln>
        </p:spPr>
      </p:pic>
      <p:pic>
        <p:nvPicPr>
          <p:cNvPr id="101" name="图片 100"/>
          <p:cNvPicPr/>
          <p:nvPr/>
        </p:nvPicPr>
        <p:blipFill>
          <a:blip r:embed="rId2"/>
          <a:stretch>
            <a:fillRect/>
          </a:stretch>
        </p:blipFill>
        <p:spPr>
          <a:xfrm>
            <a:off x="7905115" y="1243330"/>
            <a:ext cx="3308985" cy="4686935"/>
          </a:xfrm>
          <a:prstGeom prst="rect">
            <a:avLst/>
          </a:prstGeom>
          <a:noFill/>
          <a:ln w="9525">
            <a:noFill/>
          </a:ln>
        </p:spPr>
      </p:pic>
      <p:grpSp>
        <p:nvGrpSpPr>
          <p:cNvPr id="10" name="组合 9"/>
          <p:cNvGrpSpPr/>
          <p:nvPr/>
        </p:nvGrpSpPr>
        <p:grpSpPr>
          <a:xfrm>
            <a:off x="704215" y="3026410"/>
            <a:ext cx="3360420" cy="1120140"/>
            <a:chOff x="714" y="4675"/>
            <a:chExt cx="5292" cy="1764"/>
          </a:xfrm>
        </p:grpSpPr>
        <p:sp>
          <p:nvSpPr>
            <p:cNvPr id="9" name="深度视觉·原创设计 https://www.docer.com/works?userid=22383862"/>
            <p:cNvSpPr/>
            <p:nvPr/>
          </p:nvSpPr>
          <p:spPr>
            <a:xfrm>
              <a:off x="714" y="4675"/>
              <a:ext cx="5292" cy="1765"/>
            </a:xfrm>
            <a:prstGeom prst="rect">
              <a:avLst/>
            </a:prstGeom>
            <a:solidFill>
              <a:srgbClr val="FF0000"/>
            </a:solidFill>
            <a:ln>
              <a:noFill/>
            </a:ln>
            <a:effectLst>
              <a:outerShdw blurRad="596900" dist="215900" dir="5400000" sx="95000" sy="95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228600" algn="ctr">
                <a:lnSpc>
                  <a:spcPct val="90000"/>
                </a:lnSpc>
                <a:spcBef>
                  <a:spcPts val="1000"/>
                </a:spcBef>
                <a:buFont typeface="Arial" panose="020B0604020202020204" pitchFamily="34" charset="0"/>
                <a:buChar char="•"/>
              </a:pPr>
              <a:endParaRPr lang="en-US"/>
            </a:p>
          </p:txBody>
        </p:sp>
        <p:sp>
          <p:nvSpPr>
            <p:cNvPr id="8" name="深度视觉·原创设计 https://www.docer.com/works?userid=22383862"/>
            <p:cNvSpPr/>
            <p:nvPr/>
          </p:nvSpPr>
          <p:spPr>
            <a:xfrm>
              <a:off x="1278" y="4904"/>
              <a:ext cx="4164" cy="1307"/>
            </a:xfrm>
            <a:prstGeom prst="rect">
              <a:avLst/>
            </a:prstGeom>
          </p:spPr>
          <p:txBody>
            <a:bodyPr wrap="square">
              <a:spAutoFit/>
            </a:bodyPr>
            <a:p>
              <a:pPr algn="l">
                <a:lnSpc>
                  <a:spcPct val="150000"/>
                </a:lnSpc>
              </a:pPr>
              <a:r>
                <a:rPr lang="zh-CN" altLang="en-US" sz="1600" dirty="0">
                  <a:solidFill>
                    <a:schemeClr val="bg1"/>
                  </a:solidFill>
                  <a:latin typeface="思源黑体 CN Normal" panose="020B0400000000000000" pitchFamily="34" charset="-122"/>
                  <a:ea typeface="思源黑体 CN Normal" panose="020B0400000000000000" pitchFamily="34" charset="-122"/>
                </a:rPr>
                <a:t>国家广电总局关于开办</a:t>
              </a:r>
              <a:endParaRPr lang="zh-CN" altLang="en-US" sz="1600" dirty="0">
                <a:solidFill>
                  <a:schemeClr val="bg1"/>
                </a:solidFill>
                <a:latin typeface="思源黑体 CN Normal" panose="020B0400000000000000" pitchFamily="34" charset="-122"/>
                <a:ea typeface="思源黑体 CN Normal" panose="020B0400000000000000" pitchFamily="34" charset="-122"/>
              </a:endParaRPr>
            </a:p>
            <a:p>
              <a:pPr algn="l">
                <a:lnSpc>
                  <a:spcPct val="150000"/>
                </a:lnSpc>
              </a:pPr>
              <a:r>
                <a:rPr lang="zh-CN" altLang="en-US" sz="1600" dirty="0">
                  <a:solidFill>
                    <a:schemeClr val="bg1"/>
                  </a:solidFill>
                  <a:latin typeface="思源黑体 CN Normal" panose="020B0400000000000000" pitchFamily="34" charset="-122"/>
                  <a:ea typeface="思源黑体 CN Normal" panose="020B0400000000000000" pitchFamily="34" charset="-122"/>
                </a:rPr>
                <a:t>中学生频道的批复</a:t>
              </a:r>
              <a:endParaRPr lang="zh-CN" altLang="en-US" sz="1600" dirty="0">
                <a:solidFill>
                  <a:schemeClr val="bg1"/>
                </a:solidFill>
                <a:latin typeface="思源黑体 CN Normal" panose="020B0400000000000000" pitchFamily="34" charset="-122"/>
                <a:ea typeface="思源黑体 CN Normal" panose="020B0400000000000000" pitchFamily="34" charset="-122"/>
              </a:endParaRPr>
            </a:p>
          </p:txBody>
        </p:sp>
      </p:grpSp>
    </p:spTree>
  </p:cSld>
  <p:clrMapOvr>
    <a:masterClrMapping/>
  </p:clrMapOvr>
  <p:transition advClick="0" advTm="4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图片包含 游戏机&#10;&#10;描述已自动生成"/>
          <p:cNvPicPr>
            <a:picLocks noChangeAspect="1"/>
          </p:cNvPicPr>
          <p:nvPr/>
        </p:nvPicPr>
        <p:blipFill>
          <a:blip r:embed="rId1"/>
          <a:stretch>
            <a:fillRect/>
          </a:stretch>
        </p:blipFill>
        <p:spPr>
          <a:xfrm flipH="1">
            <a:off x="0" y="4332605"/>
            <a:ext cx="1843401" cy="1676400"/>
          </a:xfrm>
          <a:prstGeom prst="rect">
            <a:avLst/>
          </a:prstGeom>
        </p:spPr>
      </p:pic>
      <p:grpSp>
        <p:nvGrpSpPr>
          <p:cNvPr id="2" name="组合 1"/>
          <p:cNvGrpSpPr/>
          <p:nvPr/>
        </p:nvGrpSpPr>
        <p:grpSpPr>
          <a:xfrm>
            <a:off x="1570990" y="840105"/>
            <a:ext cx="9084945" cy="4472940"/>
            <a:chOff x="3204" y="2075"/>
            <a:chExt cx="12639" cy="5806"/>
          </a:xfrm>
        </p:grpSpPr>
        <p:sp>
          <p:nvSpPr>
            <p:cNvPr id="20489" name="空心弧 2"/>
            <p:cNvSpPr/>
            <p:nvPr/>
          </p:nvSpPr>
          <p:spPr>
            <a:xfrm rot="5400000">
              <a:off x="8134" y="2075"/>
              <a:ext cx="2903" cy="2903"/>
            </a:xfrm>
            <a:custGeom>
              <a:avLst/>
              <a:gdLst/>
              <a:ahLst/>
              <a:cxnLst>
                <a:cxn ang="0">
                  <a:pos x="111681" y="321396"/>
                </a:cxn>
                <a:cxn ang="0">
                  <a:pos x="3942" y="129280"/>
                </a:cxn>
                <a:cxn ang="0">
                  <a:pos x="182972" y="965"/>
                </a:cxn>
                <a:cxn ang="0">
                  <a:pos x="330290" y="164715"/>
                </a:cxn>
                <a:cxn ang="0">
                  <a:pos x="330289" y="164715"/>
                </a:cxn>
                <a:cxn ang="0">
                  <a:pos x="182972" y="965"/>
                </a:cxn>
                <a:cxn ang="0">
                  <a:pos x="3942" y="129280"/>
                </a:cxn>
                <a:cxn ang="0">
                  <a:pos x="111681" y="321397"/>
                </a:cxn>
                <a:cxn ang="0">
                  <a:pos x="111681" y="321396"/>
                </a:cxn>
              </a:cxnLst>
              <a:rect l="0" t="0" r="0" b="0"/>
              <a:pathLst>
                <a:path w="1858963" h="1858963">
                  <a:moveTo>
                    <a:pt x="628567" y="1808905"/>
                  </a:moveTo>
                  <a:cubicBezTo>
                    <a:pt x="180492" y="1655586"/>
                    <a:pt x="-80667" y="1189895"/>
                    <a:pt x="22184" y="727619"/>
                  </a:cubicBezTo>
                  <a:cubicBezTo>
                    <a:pt x="125034" y="265343"/>
                    <a:pt x="559005" y="-45692"/>
                    <a:pt x="1029817" y="5430"/>
                  </a:cubicBezTo>
                  <a:cubicBezTo>
                    <a:pt x="1500629" y="56552"/>
                    <a:pt x="1857727" y="453482"/>
                    <a:pt x="1858961" y="927060"/>
                  </a:cubicBezTo>
                  <a:lnTo>
                    <a:pt x="1858960" y="927061"/>
                  </a:lnTo>
                  <a:cubicBezTo>
                    <a:pt x="1857727" y="453483"/>
                    <a:pt x="1500629" y="56553"/>
                    <a:pt x="1029816" y="5431"/>
                  </a:cubicBezTo>
                  <a:cubicBezTo>
                    <a:pt x="559004" y="-45691"/>
                    <a:pt x="125034" y="265344"/>
                    <a:pt x="22183" y="727620"/>
                  </a:cubicBezTo>
                  <a:cubicBezTo>
                    <a:pt x="-80667" y="1189896"/>
                    <a:pt x="180492" y="1655588"/>
                    <a:pt x="628566" y="1808906"/>
                  </a:cubicBezTo>
                  <a:lnTo>
                    <a:pt x="628567" y="1808905"/>
                  </a:lnTo>
                  <a:close/>
                </a:path>
              </a:pathLst>
            </a:custGeom>
            <a:solidFill>
              <a:schemeClr val="tx1">
                <a:alpha val="100000"/>
              </a:schemeClr>
            </a:solidFill>
            <a:ln w="12700"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20490" name="空心弧 47"/>
            <p:cNvSpPr/>
            <p:nvPr/>
          </p:nvSpPr>
          <p:spPr>
            <a:xfrm rot="16200000" flipH="1">
              <a:off x="8184" y="4978"/>
              <a:ext cx="2903" cy="2903"/>
            </a:xfrm>
            <a:custGeom>
              <a:avLst/>
              <a:gdLst/>
              <a:ahLst/>
              <a:cxnLst>
                <a:cxn ang="0">
                  <a:pos x="0" y="165145"/>
                </a:cxn>
                <a:cxn ang="0">
                  <a:pos x="141863" y="1650"/>
                </a:cxn>
                <a:cxn ang="0">
                  <a:pos x="323725" y="119047"/>
                </a:cxn>
                <a:cxn ang="0">
                  <a:pos x="233140" y="315644"/>
                </a:cxn>
                <a:cxn ang="0">
                  <a:pos x="233140" y="315643"/>
                </a:cxn>
                <a:cxn ang="0">
                  <a:pos x="323725" y="119047"/>
                </a:cxn>
                <a:cxn ang="0">
                  <a:pos x="141863" y="1650"/>
                </a:cxn>
                <a:cxn ang="0">
                  <a:pos x="-1" y="165145"/>
                </a:cxn>
                <a:cxn ang="0">
                  <a:pos x="0" y="165145"/>
                </a:cxn>
              </a:cxnLst>
              <a:rect l="0" t="0" r="0" b="0"/>
              <a:pathLst>
                <a:path w="1858963" h="1858963">
                  <a:moveTo>
                    <a:pt x="0" y="929482"/>
                  </a:moveTo>
                  <a:cubicBezTo>
                    <a:pt x="0" y="466767"/>
                    <a:pt x="340351" y="74516"/>
                    <a:pt x="798445" y="9283"/>
                  </a:cubicBezTo>
                  <a:cubicBezTo>
                    <a:pt x="1256539" y="-55950"/>
                    <a:pt x="1692854" y="225703"/>
                    <a:pt x="1822017" y="670026"/>
                  </a:cubicBezTo>
                  <a:cubicBezTo>
                    <a:pt x="1951180" y="1114348"/>
                    <a:pt x="1733850" y="1586013"/>
                    <a:pt x="1312175" y="1776526"/>
                  </a:cubicBezTo>
                  <a:lnTo>
                    <a:pt x="1312174" y="1776525"/>
                  </a:lnTo>
                  <a:cubicBezTo>
                    <a:pt x="1733849" y="1586013"/>
                    <a:pt x="1951179" y="1114348"/>
                    <a:pt x="1822016" y="670025"/>
                  </a:cubicBezTo>
                  <a:cubicBezTo>
                    <a:pt x="1692853" y="225703"/>
                    <a:pt x="1256538" y="-55951"/>
                    <a:pt x="798444" y="9282"/>
                  </a:cubicBezTo>
                  <a:cubicBezTo>
                    <a:pt x="340350" y="74515"/>
                    <a:pt x="-1" y="466766"/>
                    <a:pt x="-1" y="929481"/>
                  </a:cubicBezTo>
                  <a:lnTo>
                    <a:pt x="0" y="929482"/>
                  </a:lnTo>
                  <a:close/>
                </a:path>
              </a:pathLst>
            </a:custGeom>
            <a:solidFill>
              <a:schemeClr val="tx1">
                <a:alpha val="100000"/>
              </a:schemeClr>
            </a:solidFill>
            <a:ln w="12700" cap="flat" cmpd="sng">
              <a:solidFill>
                <a:schemeClr val="tx1">
                  <a:alpha val="100000"/>
                </a:schemeClr>
              </a:solidFill>
              <a:prstDash val="solid"/>
              <a:miter lim="800000"/>
              <a:headEnd type="none" w="med" len="med"/>
              <a:tailEnd type="none" w="med" len="med"/>
            </a:ln>
          </p:spPr>
          <p:txBody>
            <a:bodyPr/>
            <a:lstStyle/>
            <a:p>
              <a:endParaRPr lang="zh-CN" altLang="en-US"/>
            </a:p>
          </p:txBody>
        </p:sp>
        <p:cxnSp>
          <p:nvCxnSpPr>
            <p:cNvPr id="20491" name="直接连接符 6"/>
            <p:cNvCxnSpPr/>
            <p:nvPr/>
          </p:nvCxnSpPr>
          <p:spPr>
            <a:xfrm>
              <a:off x="3204" y="2664"/>
              <a:ext cx="0" cy="1547"/>
            </a:xfrm>
            <a:prstGeom prst="line">
              <a:avLst/>
            </a:prstGeom>
            <a:ln w="12700" cap="flat" cmpd="sng">
              <a:solidFill>
                <a:schemeClr val="tx1"/>
              </a:solidFill>
              <a:prstDash val="solid"/>
              <a:headEnd type="none" w="med" len="med"/>
              <a:tailEnd type="none" w="med" len="med"/>
            </a:ln>
          </p:spPr>
        </p:cxnSp>
        <p:cxnSp>
          <p:nvCxnSpPr>
            <p:cNvPr id="20492" name="直接连接符 60"/>
            <p:cNvCxnSpPr/>
            <p:nvPr/>
          </p:nvCxnSpPr>
          <p:spPr>
            <a:xfrm>
              <a:off x="15843" y="6019"/>
              <a:ext cx="0" cy="1547"/>
            </a:xfrm>
            <a:prstGeom prst="line">
              <a:avLst/>
            </a:prstGeom>
            <a:ln w="12700" cap="flat" cmpd="sng">
              <a:solidFill>
                <a:schemeClr val="tx1"/>
              </a:solidFill>
              <a:prstDash val="solid"/>
              <a:headEnd type="none" w="med" len="med"/>
              <a:tailEnd type="none" w="med" len="med"/>
            </a:ln>
          </p:spPr>
        </p:cxnSp>
        <p:sp>
          <p:nvSpPr>
            <p:cNvPr id="20495" name="文本框 27"/>
            <p:cNvSpPr txBox="1"/>
            <p:nvPr/>
          </p:nvSpPr>
          <p:spPr>
            <a:xfrm>
              <a:off x="3552" y="2483"/>
              <a:ext cx="4370" cy="1498"/>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nSpc>
                  <a:spcPts val="2000"/>
                </a:lnSpc>
                <a:buNone/>
                <a:defRPr/>
              </a:pPr>
              <a:r>
                <a:rPr lang="en-US" altLang="zh-CN" sz="1200" dirty="0">
                  <a:solidFill>
                    <a:schemeClr val="tx1"/>
                  </a:solidFill>
                  <a:latin typeface="思源黑体 CN Normal" panose="020B0400000000000000" pitchFamily="34" charset="-122"/>
                  <a:ea typeface="思源黑体 CN Normal" panose="020B0400000000000000" pitchFamily="34" charset="-122"/>
                  <a:sym typeface="方正黑体简体" panose="03000509000000000000" pitchFamily="2" charset="-122"/>
                </a:rPr>
                <a:t>2009</a:t>
              </a:r>
              <a:r>
                <a:rPr lang="zh-CN" altLang="en-US" sz="1200" dirty="0">
                  <a:solidFill>
                    <a:schemeClr val="tx1"/>
                  </a:solidFill>
                  <a:latin typeface="思源黑体 CN Normal" panose="020B0400000000000000" pitchFamily="34" charset="-122"/>
                  <a:ea typeface="思源黑体 CN Normal" panose="020B0400000000000000" pitchFamily="34" charset="-122"/>
                  <a:sym typeface="方正黑体简体" panose="03000509000000000000" pitchFamily="2" charset="-122"/>
                </a:rPr>
                <a:t>年</a:t>
              </a:r>
              <a:r>
                <a:rPr lang="en-US" altLang="zh-CN" sz="1200" dirty="0">
                  <a:solidFill>
                    <a:schemeClr val="tx1"/>
                  </a:solidFill>
                  <a:latin typeface="思源黑体 CN Normal" panose="020B0400000000000000" pitchFamily="34" charset="-122"/>
                  <a:ea typeface="思源黑体 CN Normal" panose="020B0400000000000000" pitchFamily="34" charset="-122"/>
                  <a:sym typeface="方正黑体简体" panose="03000509000000000000" pitchFamily="2" charset="-122"/>
                </a:rPr>
                <a:t>5</a:t>
              </a:r>
              <a:r>
                <a:rPr lang="zh-CN" altLang="en-US" sz="1200" dirty="0">
                  <a:solidFill>
                    <a:schemeClr val="tx1"/>
                  </a:solidFill>
                  <a:latin typeface="思源黑体 CN Normal" panose="020B0400000000000000" pitchFamily="34" charset="-122"/>
                  <a:ea typeface="思源黑体 CN Normal" panose="020B0400000000000000" pitchFamily="34" charset="-122"/>
                  <a:sym typeface="方正黑体简体" panose="03000509000000000000" pitchFamily="2" charset="-122"/>
                </a:rPr>
                <a:t>月</a:t>
              </a:r>
              <a:r>
                <a:rPr lang="en-US" altLang="zh-CN" sz="1200" dirty="0">
                  <a:solidFill>
                    <a:schemeClr val="tx1"/>
                  </a:solidFill>
                  <a:latin typeface="思源黑体 CN Normal" panose="020B0400000000000000" pitchFamily="34" charset="-122"/>
                  <a:ea typeface="思源黑体 CN Normal" panose="020B0400000000000000" pitchFamily="34" charset="-122"/>
                  <a:sym typeface="方正黑体简体" panose="03000509000000000000" pitchFamily="2" charset="-122"/>
                </a:rPr>
                <a:t>4</a:t>
              </a:r>
              <a:r>
                <a:rPr lang="zh-CN" altLang="en-US" sz="1200" dirty="0">
                  <a:solidFill>
                    <a:schemeClr val="tx1"/>
                  </a:solidFill>
                  <a:latin typeface="思源黑体 CN Normal" panose="020B0400000000000000" pitchFamily="34" charset="-122"/>
                  <a:ea typeface="思源黑体 CN Normal" panose="020B0400000000000000" pitchFamily="34" charset="-122"/>
                  <a:sym typeface="方正黑体简体" panose="03000509000000000000" pitchFamily="2" charset="-122"/>
                </a:rPr>
                <a:t>日，由国家广电总局批准，面向全国中学生开办的数字电视付费频道中央电视台中学生频道正式开播</a:t>
              </a:r>
              <a:endParaRPr lang="zh-CN" altLang="en-US" sz="1200" dirty="0">
                <a:solidFill>
                  <a:schemeClr val="tx1"/>
                </a:solidFill>
                <a:latin typeface="思源黑体 CN Normal" panose="020B0400000000000000" pitchFamily="34" charset="-122"/>
                <a:ea typeface="思源黑体 CN Normal" panose="020B0400000000000000" pitchFamily="34" charset="-122"/>
                <a:sym typeface="方正黑体简体" panose="03000509000000000000" pitchFamily="2" charset="-122"/>
              </a:endParaRPr>
            </a:p>
            <a:p>
              <a:pPr marL="0" lvl="0" indent="0">
                <a:lnSpc>
                  <a:spcPts val="2000"/>
                </a:lnSpc>
                <a:buNone/>
                <a:defRPr/>
              </a:pPr>
              <a:r>
                <a:rPr lang="zh-CN" altLang="en-US" sz="1200" dirty="0">
                  <a:solidFill>
                    <a:schemeClr val="tx1"/>
                  </a:solidFill>
                  <a:latin typeface="思源黑体 CN Normal" panose="020B0400000000000000" pitchFamily="34" charset="-122"/>
                  <a:ea typeface="思源黑体 CN Normal" panose="020B0400000000000000" pitchFamily="34" charset="-122"/>
                  <a:sym typeface="方正黑体简体" panose="03000509000000000000" pitchFamily="2" charset="-122"/>
                </a:rPr>
                <a:t>呼号：</a:t>
              </a:r>
              <a:r>
                <a:rPr lang="en-US" altLang="zh-CN" sz="1200" dirty="0">
                  <a:solidFill>
                    <a:schemeClr val="tx1"/>
                  </a:solidFill>
                  <a:latin typeface="思源黑体 CN Normal" panose="020B0400000000000000" pitchFamily="34" charset="-122"/>
                  <a:ea typeface="思源黑体 CN Normal" panose="020B0400000000000000" pitchFamily="34" charset="-122"/>
                  <a:sym typeface="方正黑体简体" panose="03000509000000000000" pitchFamily="2" charset="-122"/>
                </a:rPr>
                <a:t>CCTV</a:t>
              </a:r>
              <a:r>
                <a:rPr lang="zh-CN" altLang="en-US" sz="1200" dirty="0">
                  <a:solidFill>
                    <a:schemeClr val="tx1"/>
                  </a:solidFill>
                  <a:latin typeface="思源黑体 CN Normal" panose="020B0400000000000000" pitchFamily="34" charset="-122"/>
                  <a:ea typeface="思源黑体 CN Normal" panose="020B0400000000000000" pitchFamily="34" charset="-122"/>
                  <a:sym typeface="方正黑体简体" panose="03000509000000000000" pitchFamily="2" charset="-122"/>
                </a:rPr>
                <a:t>中学生</a:t>
              </a:r>
              <a:endParaRPr lang="zh-CN" altLang="en-US" sz="1200" dirty="0">
                <a:solidFill>
                  <a:schemeClr val="tx1"/>
                </a:solidFill>
                <a:latin typeface="思源黑体 CN Normal" panose="020B0400000000000000" pitchFamily="34" charset="-122"/>
                <a:ea typeface="思源黑体 CN Normal" panose="020B0400000000000000" pitchFamily="34" charset="-122"/>
                <a:sym typeface="方正黑体简体" panose="03000509000000000000" pitchFamily="2" charset="-122"/>
              </a:endParaRPr>
            </a:p>
          </p:txBody>
        </p:sp>
        <p:sp>
          <p:nvSpPr>
            <p:cNvPr id="20496" name="文本框 29"/>
            <p:cNvSpPr txBox="1"/>
            <p:nvPr/>
          </p:nvSpPr>
          <p:spPr>
            <a:xfrm>
              <a:off x="11313" y="6115"/>
              <a:ext cx="4233" cy="116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gn="r">
                <a:lnSpc>
                  <a:spcPts val="2000"/>
                </a:lnSpc>
                <a:buNone/>
                <a:defRPr/>
              </a:pPr>
              <a:r>
                <a:rPr lang="zh-CN" altLang="en-US" sz="1200" dirty="0">
                  <a:solidFill>
                    <a:schemeClr val="tx1"/>
                  </a:solidFill>
                  <a:latin typeface="思源黑体 CN Normal" panose="020B0400000000000000" pitchFamily="34" charset="-122"/>
                  <a:ea typeface="思源黑体 CN Normal" panose="020B0400000000000000" pitchFamily="34" charset="-122"/>
                  <a:sym typeface="方正黑体简体" panose="03000509000000000000" pitchFamily="2" charset="-122"/>
                </a:rPr>
                <a:t>2020年7月，中央电视台下属四大数字频道更换台标，中学生频道正式更换台标为</a:t>
              </a:r>
              <a:endParaRPr lang="zh-CN" altLang="en-US" sz="1200" dirty="0">
                <a:solidFill>
                  <a:schemeClr val="tx1"/>
                </a:solidFill>
                <a:latin typeface="思源黑体 CN Normal" panose="020B0400000000000000" pitchFamily="34" charset="-122"/>
                <a:ea typeface="思源黑体 CN Normal" panose="020B0400000000000000" pitchFamily="34" charset="-122"/>
                <a:sym typeface="方正黑体简体" panose="03000509000000000000" pitchFamily="2" charset="-122"/>
              </a:endParaRPr>
            </a:p>
            <a:p>
              <a:pPr marL="0" lvl="0" indent="0" algn="r">
                <a:lnSpc>
                  <a:spcPts val="2000"/>
                </a:lnSpc>
                <a:buNone/>
                <a:defRPr/>
              </a:pPr>
              <a:r>
                <a:rPr lang="zh-CN" altLang="en-US" sz="1200" dirty="0">
                  <a:solidFill>
                    <a:schemeClr val="tx1"/>
                  </a:solidFill>
                  <a:latin typeface="思源黑体 CN Normal" panose="020B0400000000000000" pitchFamily="34" charset="-122"/>
                  <a:ea typeface="思源黑体 CN Normal" panose="020B0400000000000000" pitchFamily="34" charset="-122"/>
                  <a:sym typeface="方正黑体简体" panose="03000509000000000000" pitchFamily="2" charset="-122"/>
                </a:rPr>
                <a:t>中央新影中学生频道</a:t>
              </a:r>
              <a:endParaRPr lang="zh-CN" altLang="en-US" sz="1200" dirty="0">
                <a:solidFill>
                  <a:schemeClr val="tx1"/>
                </a:solidFill>
                <a:latin typeface="思源黑体 CN Normal" panose="020B0400000000000000" pitchFamily="34" charset="-122"/>
                <a:ea typeface="思源黑体 CN Normal" panose="020B0400000000000000" pitchFamily="34" charset="-122"/>
                <a:sym typeface="方正黑体简体" panose="03000509000000000000" pitchFamily="2" charset="-122"/>
              </a:endParaRPr>
            </a:p>
          </p:txBody>
        </p:sp>
        <p:pic>
          <p:nvPicPr>
            <p:cNvPr id="103" name="图片 102"/>
            <p:cNvPicPr/>
            <p:nvPr/>
          </p:nvPicPr>
          <p:blipFill>
            <a:blip r:embed="rId2"/>
            <a:srcRect l="23060" t="18362" r="27005" b="24883"/>
            <a:stretch>
              <a:fillRect/>
            </a:stretch>
          </p:blipFill>
          <p:spPr>
            <a:xfrm>
              <a:off x="8687" y="2569"/>
              <a:ext cx="1798" cy="1420"/>
            </a:xfrm>
            <a:prstGeom prst="rect">
              <a:avLst/>
            </a:prstGeom>
            <a:noFill/>
            <a:ln w="9525">
              <a:noFill/>
            </a:ln>
          </p:spPr>
        </p:pic>
        <p:pic>
          <p:nvPicPr>
            <p:cNvPr id="24" name="图片 23"/>
            <p:cNvPicPr>
              <a:picLocks noChangeAspect="1"/>
            </p:cNvPicPr>
            <p:nvPr/>
          </p:nvPicPr>
          <p:blipFill>
            <a:blip r:embed="rId3"/>
            <a:stretch>
              <a:fillRect/>
            </a:stretch>
          </p:blipFill>
          <p:spPr>
            <a:xfrm>
              <a:off x="8502" y="6225"/>
              <a:ext cx="2128" cy="841"/>
            </a:xfrm>
            <a:prstGeom prst="rect">
              <a:avLst/>
            </a:prstGeom>
          </p:spPr>
        </p:pic>
      </p:grpSp>
    </p:spTree>
  </p:cSld>
  <p:clrMapOvr>
    <a:masterClrMapping/>
  </p:clrMapOvr>
  <p:transition advClick="0" advTm="4000"/>
  <p:timing>
    <p:tnLst>
      <p:par>
        <p:cTn id="1" dur="indefinite" restart="never" fill="hold"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 name="文本框 120"/>
          <p:cNvSpPr txBox="1"/>
          <p:nvPr/>
        </p:nvSpPr>
        <p:spPr>
          <a:xfrm>
            <a:off x="4646776" y="1342259"/>
            <a:ext cx="2654283" cy="460375"/>
          </a:xfrm>
          <a:prstGeom prst="rect">
            <a:avLst/>
          </a:prstGeom>
          <a:noFill/>
        </p:spPr>
        <p:txBody>
          <a:bodyPr wrap="square" rtlCol="0">
            <a:spAutoFit/>
          </a:bodyPr>
          <a:lstStyle/>
          <a:p>
            <a:pPr algn="dist"/>
            <a:r>
              <a:rPr lang="en-US" altLang="zh-CN" sz="2400" dirty="0">
                <a:solidFill>
                  <a:schemeClr val="bg1"/>
                </a:solidFill>
                <a:latin typeface="李旭科书法" panose="02000603000000000000" pitchFamily="2" charset="-122"/>
                <a:ea typeface="李旭科书法" panose="02000603000000000000" pitchFamily="2" charset="-122"/>
              </a:rPr>
              <a:t>【</a:t>
            </a:r>
            <a:r>
              <a:rPr lang="zh-CN" altLang="en-US" sz="2400" dirty="0">
                <a:solidFill>
                  <a:schemeClr val="bg1"/>
                </a:solidFill>
                <a:latin typeface="李旭科书法" panose="02000603000000000000" pitchFamily="2" charset="-122"/>
                <a:ea typeface="李旭科书法" panose="02000603000000000000" pitchFamily="2" charset="-122"/>
              </a:rPr>
              <a:t>播出平台</a:t>
            </a:r>
            <a:r>
              <a:rPr lang="en-US" altLang="zh-CN" sz="2400" dirty="0">
                <a:solidFill>
                  <a:schemeClr val="bg1"/>
                </a:solidFill>
                <a:latin typeface="李旭科书法" panose="02000603000000000000" pitchFamily="2" charset="-122"/>
                <a:ea typeface="李旭科书法" panose="02000603000000000000" pitchFamily="2" charset="-122"/>
              </a:rPr>
              <a:t>】</a:t>
            </a:r>
            <a:endParaRPr lang="zh-CN" altLang="en-US" sz="2400" dirty="0">
              <a:solidFill>
                <a:schemeClr val="bg1"/>
              </a:solidFill>
              <a:latin typeface="李旭科书法" panose="02000603000000000000" pitchFamily="2" charset="-122"/>
              <a:ea typeface="李旭科书法" panose="02000603000000000000" pitchFamily="2" charset="-122"/>
            </a:endParaRPr>
          </a:p>
        </p:txBody>
      </p:sp>
      <p:grpSp>
        <p:nvGrpSpPr>
          <p:cNvPr id="6" name="组合 5"/>
          <p:cNvGrpSpPr/>
          <p:nvPr/>
        </p:nvGrpSpPr>
        <p:grpSpPr>
          <a:xfrm>
            <a:off x="2361565" y="2828925"/>
            <a:ext cx="3361690" cy="368300"/>
            <a:chOff x="3719" y="3452"/>
            <a:chExt cx="5294" cy="580"/>
          </a:xfrm>
        </p:grpSpPr>
        <p:sp>
          <p:nvSpPr>
            <p:cNvPr id="7" name="文本框 6"/>
            <p:cNvSpPr txBox="1"/>
            <p:nvPr/>
          </p:nvSpPr>
          <p:spPr>
            <a:xfrm>
              <a:off x="4240" y="3452"/>
              <a:ext cx="4773" cy="580"/>
            </a:xfrm>
            <a:prstGeom prst="rect">
              <a:avLst/>
            </a:prstGeom>
            <a:noFill/>
          </p:spPr>
          <p:txBody>
            <a:bodyPr wrap="square" rtlCol="0">
              <a:spAutoFit/>
            </a:bodyPr>
            <a:p>
              <a:r>
                <a:rPr lang="zh-CN" altLang="en-US">
                  <a:solidFill>
                    <a:schemeClr val="bg1"/>
                  </a:solidFill>
                  <a:latin typeface="楷体" panose="02010609060101010101" pitchFamily="49" charset="-122"/>
                  <a:ea typeface="楷体" panose="02010609060101010101" pitchFamily="49" charset="-122"/>
                </a:rPr>
                <a:t>节目类型：美育教育节目</a:t>
              </a:r>
              <a:endParaRPr lang="zh-CN" altLang="en-US">
                <a:solidFill>
                  <a:schemeClr val="bg1"/>
                </a:solidFill>
                <a:latin typeface="楷体" panose="02010609060101010101" pitchFamily="49" charset="-122"/>
                <a:ea typeface="楷体" panose="02010609060101010101" pitchFamily="49" charset="-122"/>
              </a:endParaRPr>
            </a:p>
          </p:txBody>
        </p:sp>
        <p:sp>
          <p:nvSpPr>
            <p:cNvPr id="8" name="椭圆 7"/>
            <p:cNvSpPr/>
            <p:nvPr/>
          </p:nvSpPr>
          <p:spPr>
            <a:xfrm>
              <a:off x="3719" y="3620"/>
              <a:ext cx="244" cy="24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a:off x="2361565" y="3465830"/>
            <a:ext cx="3361690" cy="368300"/>
            <a:chOff x="3719" y="3452"/>
            <a:chExt cx="5294" cy="580"/>
          </a:xfrm>
        </p:grpSpPr>
        <p:sp>
          <p:nvSpPr>
            <p:cNvPr id="10" name="文本框 9"/>
            <p:cNvSpPr txBox="1"/>
            <p:nvPr/>
          </p:nvSpPr>
          <p:spPr>
            <a:xfrm>
              <a:off x="4240" y="3452"/>
              <a:ext cx="4773" cy="580"/>
            </a:xfrm>
            <a:prstGeom prst="rect">
              <a:avLst/>
            </a:prstGeom>
            <a:noFill/>
          </p:spPr>
          <p:txBody>
            <a:bodyPr wrap="square" rtlCol="0">
              <a:spAutoFit/>
            </a:bodyPr>
            <a:p>
              <a:r>
                <a:rPr lang="zh-CN" altLang="en-US">
                  <a:solidFill>
                    <a:schemeClr val="bg1"/>
                  </a:solidFill>
                  <a:latin typeface="楷体" panose="02010609060101010101" pitchFamily="49" charset="-122"/>
                  <a:ea typeface="楷体" panose="02010609060101010101" pitchFamily="49" charset="-122"/>
                </a:rPr>
                <a:t>节目时长：</a:t>
              </a:r>
              <a:r>
                <a:rPr lang="en-US" altLang="zh-CN">
                  <a:solidFill>
                    <a:schemeClr val="bg1"/>
                  </a:solidFill>
                  <a:latin typeface="楷体" panose="02010609060101010101" pitchFamily="49" charset="-122"/>
                  <a:ea typeface="楷体" panose="02010609060101010101" pitchFamily="49" charset="-122"/>
                </a:rPr>
                <a:t>30</a:t>
              </a:r>
              <a:r>
                <a:rPr lang="zh-CN" altLang="en-US">
                  <a:solidFill>
                    <a:schemeClr val="bg1"/>
                  </a:solidFill>
                  <a:latin typeface="楷体" panose="02010609060101010101" pitchFamily="49" charset="-122"/>
                  <a:ea typeface="楷体" panose="02010609060101010101" pitchFamily="49" charset="-122"/>
                </a:rPr>
                <a:t>分钟</a:t>
              </a:r>
              <a:endParaRPr lang="zh-CN" altLang="en-US">
                <a:solidFill>
                  <a:schemeClr val="bg1"/>
                </a:solidFill>
                <a:latin typeface="楷体" panose="02010609060101010101" pitchFamily="49" charset="-122"/>
                <a:ea typeface="楷体" panose="02010609060101010101" pitchFamily="49" charset="-122"/>
              </a:endParaRPr>
            </a:p>
          </p:txBody>
        </p:sp>
        <p:sp>
          <p:nvSpPr>
            <p:cNvPr id="11" name="椭圆 10"/>
            <p:cNvSpPr/>
            <p:nvPr/>
          </p:nvSpPr>
          <p:spPr>
            <a:xfrm>
              <a:off x="3719" y="3620"/>
              <a:ext cx="244" cy="24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2" name="组合 11"/>
          <p:cNvGrpSpPr/>
          <p:nvPr/>
        </p:nvGrpSpPr>
        <p:grpSpPr>
          <a:xfrm>
            <a:off x="2361565" y="4102735"/>
            <a:ext cx="3361690" cy="645160"/>
            <a:chOff x="3719" y="3452"/>
            <a:chExt cx="5294" cy="1016"/>
          </a:xfrm>
        </p:grpSpPr>
        <p:sp>
          <p:nvSpPr>
            <p:cNvPr id="13" name="文本框 12"/>
            <p:cNvSpPr txBox="1"/>
            <p:nvPr/>
          </p:nvSpPr>
          <p:spPr>
            <a:xfrm>
              <a:off x="4240" y="3452"/>
              <a:ext cx="4773" cy="1016"/>
            </a:xfrm>
            <a:prstGeom prst="rect">
              <a:avLst/>
            </a:prstGeom>
            <a:noFill/>
          </p:spPr>
          <p:txBody>
            <a:bodyPr wrap="square" rtlCol="0">
              <a:spAutoFit/>
            </a:bodyPr>
            <a:p>
              <a:r>
                <a:rPr lang="zh-CN">
                  <a:solidFill>
                    <a:schemeClr val="bg1"/>
                  </a:solidFill>
                  <a:latin typeface="楷体" panose="02010609060101010101" pitchFamily="49" charset="-122"/>
                  <a:ea typeface="楷体" panose="02010609060101010101" pitchFamily="49" charset="-122"/>
                </a:rPr>
                <a:t>播出平台：中学生频道、</a:t>
              </a:r>
              <a:endParaRPr lang="zh-CN">
                <a:solidFill>
                  <a:schemeClr val="bg1"/>
                </a:solidFill>
                <a:latin typeface="楷体" panose="02010609060101010101" pitchFamily="49" charset="-122"/>
                <a:ea typeface="楷体" panose="02010609060101010101" pitchFamily="49" charset="-122"/>
              </a:endParaRPr>
            </a:p>
            <a:p>
              <a:r>
                <a:rPr lang="zh-CN">
                  <a:solidFill>
                    <a:schemeClr val="bg1"/>
                  </a:solidFill>
                  <a:latin typeface="楷体" panose="02010609060101010101" pitchFamily="49" charset="-122"/>
                  <a:ea typeface="楷体" panose="02010609060101010101" pitchFamily="49" charset="-122"/>
                </a:rPr>
                <a:t>央视频、</a:t>
              </a:r>
              <a:r>
                <a:rPr lang="en-US" altLang="zh-CN">
                  <a:solidFill>
                    <a:schemeClr val="bg1"/>
                  </a:solidFill>
                  <a:latin typeface="楷体" panose="02010609060101010101" pitchFamily="49" charset="-122"/>
                  <a:ea typeface="楷体" panose="02010609060101010101" pitchFamily="49" charset="-122"/>
                </a:rPr>
                <a:t>CCTV</a:t>
              </a:r>
              <a:r>
                <a:rPr lang="zh-CN" altLang="en-US">
                  <a:solidFill>
                    <a:schemeClr val="bg1"/>
                  </a:solidFill>
                  <a:latin typeface="楷体" panose="02010609060101010101" pitchFamily="49" charset="-122"/>
                  <a:ea typeface="楷体" panose="02010609060101010101" pitchFamily="49" charset="-122"/>
                </a:rPr>
                <a:t>手机电视</a:t>
              </a:r>
              <a:endParaRPr lang="zh-CN" altLang="en-US">
                <a:solidFill>
                  <a:schemeClr val="bg1"/>
                </a:solidFill>
                <a:latin typeface="楷体" panose="02010609060101010101" pitchFamily="49" charset="-122"/>
                <a:ea typeface="楷体" panose="02010609060101010101" pitchFamily="49" charset="-122"/>
              </a:endParaRPr>
            </a:p>
          </p:txBody>
        </p:sp>
        <p:sp>
          <p:nvSpPr>
            <p:cNvPr id="14" name="椭圆 13"/>
            <p:cNvSpPr/>
            <p:nvPr/>
          </p:nvSpPr>
          <p:spPr>
            <a:xfrm>
              <a:off x="3719" y="3620"/>
              <a:ext cx="244" cy="24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7" name="椭圆 16"/>
          <p:cNvSpPr/>
          <p:nvPr/>
        </p:nvSpPr>
        <p:spPr>
          <a:xfrm>
            <a:off x="6468745" y="2298700"/>
            <a:ext cx="154940" cy="1549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2" name="表格 1"/>
          <p:cNvGraphicFramePr/>
          <p:nvPr/>
        </p:nvGraphicFramePr>
        <p:xfrm>
          <a:off x="1166812" y="1161923"/>
          <a:ext cx="3062605" cy="4533900"/>
        </p:xfrm>
        <a:graphic>
          <a:graphicData uri="http://schemas.openxmlformats.org/drawingml/2006/table">
            <a:tbl>
              <a:tblPr/>
              <a:tblGrid>
                <a:gridCol w="621030"/>
                <a:gridCol w="1464945"/>
                <a:gridCol w="976630"/>
              </a:tblGrid>
              <a:tr h="215900">
                <a:tc gridSpan="3">
                  <a:txBody>
                    <a:bodyPr/>
                    <a:p>
                      <a:pPr algn="ctr" fontAlgn="ctr"/>
                      <a:r>
                        <a:rPr lang="zh-CN" altLang="en-US" sz="1000" b="1" i="0">
                          <a:solidFill>
                            <a:srgbClr val="FFFFFF"/>
                          </a:solidFill>
                          <a:latin typeface="黑体" panose="02010609060101010101" charset="-122"/>
                          <a:ea typeface="黑体" panose="02010609060101010101" charset="-122"/>
                        </a:rPr>
                        <a:t>中央新影中学生频道</a:t>
                      </a:r>
                      <a:r>
                        <a:rPr lang="en-US" altLang="zh-CN" sz="1000" b="1" i="0">
                          <a:solidFill>
                            <a:srgbClr val="FFFFFF"/>
                          </a:solidFill>
                          <a:latin typeface="黑体" panose="02010609060101010101" charset="-122"/>
                          <a:ea typeface="黑体" panose="02010609060101010101" charset="-122"/>
                        </a:rPr>
                        <a:t>-</a:t>
                      </a:r>
                      <a:r>
                        <a:rPr lang="zh-CN" altLang="en-US" sz="1000" b="1" i="0">
                          <a:solidFill>
                            <a:srgbClr val="FFFFFF"/>
                          </a:solidFill>
                          <a:latin typeface="黑体" panose="02010609060101010101" charset="-122"/>
                          <a:ea typeface="黑体" panose="02010609060101010101" charset="-122"/>
                        </a:rPr>
                        <a:t>有线落地情况（省网）</a:t>
                      </a:r>
                      <a:endParaRPr lang="zh-CN" altLang="en-US" sz="1000" b="1" i="0">
                        <a:solidFill>
                          <a:srgbClr val="FFFFFF"/>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C00000"/>
                    </a:solidFill>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r h="215900">
                <a:tc>
                  <a:txBody>
                    <a:bodyPr/>
                    <a:p>
                      <a:pPr algn="ctr" fontAlgn="ctr"/>
                      <a:r>
                        <a:rPr lang="zh-CN" altLang="en-US" sz="700" b="1" i="0">
                          <a:solidFill>
                            <a:srgbClr val="C00000"/>
                          </a:solidFill>
                          <a:latin typeface="黑体" panose="02010609060101010101" charset="-122"/>
                          <a:ea typeface="黑体" panose="02010609060101010101" charset="-122"/>
                        </a:rPr>
                        <a:t>省份</a:t>
                      </a:r>
                      <a:endParaRPr lang="zh-CN" altLang="en-US" sz="700" b="1" i="0">
                        <a:solidFill>
                          <a:srgbClr val="C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1" i="0">
                          <a:solidFill>
                            <a:srgbClr val="C00000"/>
                          </a:solidFill>
                          <a:latin typeface="黑体" panose="02010609060101010101" charset="-122"/>
                          <a:ea typeface="黑体" panose="02010609060101010101" charset="-122"/>
                        </a:rPr>
                        <a:t>签约单位</a:t>
                      </a:r>
                      <a:endParaRPr lang="zh-CN" altLang="en-US" sz="700" b="1" i="0">
                        <a:solidFill>
                          <a:srgbClr val="C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1" i="0">
                          <a:solidFill>
                            <a:srgbClr val="C00000"/>
                          </a:solidFill>
                          <a:latin typeface="黑体" panose="02010609060101010101" charset="-122"/>
                          <a:ea typeface="黑体" panose="02010609060101010101" charset="-122"/>
                        </a:rPr>
                        <a:t>频道号</a:t>
                      </a:r>
                      <a:endParaRPr lang="zh-CN" altLang="en-US" sz="700" b="1" i="0">
                        <a:solidFill>
                          <a:srgbClr val="C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天津</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天津广电网络</a:t>
                      </a:r>
                      <a:r>
                        <a:rPr lang="en-US" altLang="zh-CN" sz="700" b="0" i="0">
                          <a:solidFill>
                            <a:srgbClr val="000000"/>
                          </a:solidFill>
                          <a:latin typeface="黑体" panose="02010609060101010101" charset="-122"/>
                          <a:ea typeface="黑体" panose="02010609060101010101" charset="-122"/>
                        </a:rPr>
                        <a:t>/</a:t>
                      </a:r>
                      <a:r>
                        <a:rPr lang="zh-CN" altLang="en-US" sz="700" b="0" i="0">
                          <a:solidFill>
                            <a:srgbClr val="000000"/>
                          </a:solidFill>
                          <a:latin typeface="黑体" panose="02010609060101010101" charset="-122"/>
                          <a:ea typeface="黑体" panose="02010609060101010101" charset="-122"/>
                        </a:rPr>
                        <a:t>天津泰达有线</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365</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甘肃</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甘肃中数</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76</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湖北</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湖北省网</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83/97</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吉林</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吉视传媒</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97/89</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广西</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广西省网</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68</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山西</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山西省网</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705</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贵州</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贵州省网</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82</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新疆</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新疆省网</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154</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河北</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河北省网</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86</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四川</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四川省网</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126/143</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陕西</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陕西省网</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103/379/347</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黑龙江</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黑龙江省网</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178</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内蒙古</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内蒙古区网</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99</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青海</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青海广电</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77</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辽宁</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辽宁广电</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省网：</a:t>
                      </a:r>
                      <a:r>
                        <a:rPr lang="en-US" altLang="zh-CN" sz="700" b="0" i="0">
                          <a:solidFill>
                            <a:srgbClr val="000000"/>
                          </a:solidFill>
                          <a:latin typeface="黑体" panose="02010609060101010101" charset="-122"/>
                          <a:ea typeface="黑体" panose="02010609060101010101" charset="-122"/>
                        </a:rPr>
                        <a:t>126/157</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江西</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江西省网</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省网：</a:t>
                      </a:r>
                      <a:r>
                        <a:rPr lang="en-US" altLang="zh-CN" sz="700" b="0" i="0">
                          <a:solidFill>
                            <a:srgbClr val="000000"/>
                          </a:solidFill>
                          <a:latin typeface="黑体" panose="02010609060101010101" charset="-122"/>
                          <a:ea typeface="黑体" panose="02010609060101010101" charset="-122"/>
                        </a:rPr>
                        <a:t>111</a:t>
                      </a:r>
                      <a:r>
                        <a:rPr lang="zh-CN" altLang="en-US" sz="700" b="0" i="0">
                          <a:solidFill>
                            <a:srgbClr val="000000"/>
                          </a:solidFill>
                          <a:latin typeface="黑体" panose="02010609060101010101" charset="-122"/>
                          <a:ea typeface="黑体" panose="02010609060101010101" charset="-122"/>
                        </a:rPr>
                        <a:t>；南昌：</a:t>
                      </a:r>
                      <a:r>
                        <a:rPr lang="en-US" altLang="zh-CN" sz="700" b="0" i="0">
                          <a:solidFill>
                            <a:srgbClr val="000000"/>
                          </a:solidFill>
                          <a:latin typeface="黑体" panose="02010609060101010101" charset="-122"/>
                          <a:ea typeface="黑体" panose="02010609060101010101" charset="-122"/>
                        </a:rPr>
                        <a:t>98</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重庆</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重庆省网</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143</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安徽</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安徽中魁</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600" b="0" i="0">
                          <a:solidFill>
                            <a:srgbClr val="000000"/>
                          </a:solidFill>
                          <a:latin typeface="黑体" panose="02010609060101010101" charset="-122"/>
                          <a:ea typeface="黑体" panose="02010609060101010101" charset="-122"/>
                        </a:rPr>
                        <a:t>中魁：</a:t>
                      </a:r>
                      <a:r>
                        <a:rPr lang="en-US" altLang="zh-CN" sz="600" b="0" i="0">
                          <a:solidFill>
                            <a:srgbClr val="000000"/>
                          </a:solidFill>
                          <a:latin typeface="黑体" panose="02010609060101010101" charset="-122"/>
                          <a:ea typeface="黑体" panose="02010609060101010101" charset="-122"/>
                        </a:rPr>
                        <a:t>116</a:t>
                      </a:r>
                      <a:r>
                        <a:rPr lang="zh-CN" altLang="en-US" sz="600" b="0" i="0">
                          <a:solidFill>
                            <a:srgbClr val="000000"/>
                          </a:solidFill>
                          <a:latin typeface="黑体" panose="02010609060101010101" charset="-122"/>
                          <a:ea typeface="黑体" panose="02010609060101010101" charset="-122"/>
                        </a:rPr>
                        <a:t>；马鞍山：</a:t>
                      </a:r>
                      <a:r>
                        <a:rPr lang="en-US" altLang="zh-CN" sz="600" b="0" i="0">
                          <a:solidFill>
                            <a:srgbClr val="000000"/>
                          </a:solidFill>
                          <a:latin typeface="黑体" panose="02010609060101010101" charset="-122"/>
                          <a:ea typeface="黑体" panose="02010609060101010101" charset="-122"/>
                        </a:rPr>
                        <a:t>107</a:t>
                      </a:r>
                      <a:r>
                        <a:rPr lang="zh-CN" altLang="en-US" sz="600" b="0" i="0">
                          <a:solidFill>
                            <a:srgbClr val="000000"/>
                          </a:solidFill>
                          <a:latin typeface="黑体" panose="02010609060101010101" charset="-122"/>
                          <a:ea typeface="黑体" panose="02010609060101010101" charset="-122"/>
                        </a:rPr>
                        <a:t>；</a:t>
                      </a:r>
                      <a:br>
                        <a:rPr lang="zh-CN" altLang="en-US" sz="600" b="0" i="0">
                          <a:solidFill>
                            <a:srgbClr val="000000"/>
                          </a:solidFill>
                          <a:latin typeface="黑体" panose="02010609060101010101" charset="-122"/>
                          <a:ea typeface="黑体" panose="02010609060101010101" charset="-122"/>
                        </a:rPr>
                      </a:br>
                      <a:r>
                        <a:rPr lang="zh-CN" altLang="en-US" sz="600" b="0" i="0">
                          <a:solidFill>
                            <a:srgbClr val="000000"/>
                          </a:solidFill>
                          <a:latin typeface="黑体" panose="02010609060101010101" charset="-122"/>
                          <a:ea typeface="黑体" panose="02010609060101010101" charset="-122"/>
                        </a:rPr>
                        <a:t>芜湖：</a:t>
                      </a:r>
                      <a:r>
                        <a:rPr lang="en-US" altLang="zh-CN" sz="600" b="0" i="0">
                          <a:solidFill>
                            <a:srgbClr val="000000"/>
                          </a:solidFill>
                          <a:latin typeface="黑体" panose="02010609060101010101" charset="-122"/>
                          <a:ea typeface="黑体" panose="02010609060101010101" charset="-122"/>
                        </a:rPr>
                        <a:t>112</a:t>
                      </a:r>
                      <a:endParaRPr lang="en-US" altLang="zh-CN" sz="6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宁夏</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宁夏区网</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117</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graphicFrame>
        <p:nvGraphicFramePr>
          <p:cNvPr id="3" name="表格 2"/>
          <p:cNvGraphicFramePr/>
          <p:nvPr>
            <p:custDataLst>
              <p:tags r:id="rId1"/>
            </p:custDataLst>
          </p:nvPr>
        </p:nvGraphicFramePr>
        <p:xfrm>
          <a:off x="5248275" y="1162050"/>
          <a:ext cx="1973580" cy="5466080"/>
        </p:xfrm>
        <a:graphic>
          <a:graphicData uri="http://schemas.openxmlformats.org/drawingml/2006/table">
            <a:tbl>
              <a:tblPr/>
              <a:tblGrid>
                <a:gridCol w="493395"/>
                <a:gridCol w="493395"/>
                <a:gridCol w="493395"/>
                <a:gridCol w="493395"/>
              </a:tblGrid>
              <a:tr h="170815">
                <a:tc gridSpan="4">
                  <a:txBody>
                    <a:bodyPr/>
                    <a:p>
                      <a:pPr algn="ctr" fontAlgn="ctr"/>
                      <a:r>
                        <a:rPr lang="zh-CN" altLang="en-US" sz="600" b="1" i="0">
                          <a:solidFill>
                            <a:srgbClr val="FFFFFF"/>
                          </a:solidFill>
                          <a:latin typeface="黑体" panose="02010609060101010101" charset="-122"/>
                          <a:ea typeface="黑体" panose="02010609060101010101" charset="-122"/>
                        </a:rPr>
                        <a:t>附</a:t>
                      </a:r>
                      <a:r>
                        <a:rPr lang="en-US" altLang="zh-CN" sz="600" b="1" i="0">
                          <a:solidFill>
                            <a:srgbClr val="FFFFFF"/>
                          </a:solidFill>
                          <a:latin typeface="黑体" panose="02010609060101010101" charset="-122"/>
                          <a:ea typeface="黑体" panose="02010609060101010101" charset="-122"/>
                        </a:rPr>
                        <a:t>1</a:t>
                      </a:r>
                      <a:r>
                        <a:rPr lang="zh-CN" altLang="en-US" sz="600" b="1" i="0">
                          <a:solidFill>
                            <a:srgbClr val="FFFFFF"/>
                          </a:solidFill>
                          <a:latin typeface="黑体" panose="02010609060101010101" charset="-122"/>
                          <a:ea typeface="黑体" panose="02010609060101010101" charset="-122"/>
                        </a:rPr>
                        <a:t>：山东省各市区频道号</a:t>
                      </a:r>
                      <a:endParaRPr lang="zh-CN" altLang="en-US" sz="600" b="1" i="0">
                        <a:solidFill>
                          <a:srgbClr val="FFFFFF"/>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a:noFill/>
                    </a:lnR>
                    <a:lnT>
                      <a:noFill/>
                    </a:lnT>
                    <a:lnB>
                      <a:noFill/>
                    </a:lnB>
                    <a:solidFill>
                      <a:srgbClr val="17605A"/>
                    </a:solidFill>
                  </a:tcPr>
                </a:tc>
                <a:tc hMerge="1">
                  <a:tcPr>
                    <a:lnT>
                      <a:noFill/>
                    </a:lnT>
                    <a:lnB>
                      <a:noFill/>
                    </a:lnB>
                  </a:tcPr>
                </a:tc>
                <a:tc hMerge="1">
                  <a:tcPr>
                    <a:lnT>
                      <a:noFill/>
                    </a:lnT>
                    <a:lnB>
                      <a:noFill/>
                    </a:lnB>
                  </a:tcPr>
                </a:tc>
                <a:tc hMerge="1">
                  <a:tcPr>
                    <a:lnR>
                      <a:noFill/>
                    </a:lnR>
                    <a:lnT>
                      <a:noFill/>
                    </a:lnT>
                    <a:lnB>
                      <a:noFill/>
                    </a:lnB>
                  </a:tcPr>
                </a:tc>
              </a:tr>
              <a:tr h="170815">
                <a:tc>
                  <a:txBody>
                    <a:bodyPr/>
                    <a:p>
                      <a:pPr algn="ctr" fontAlgn="ctr"/>
                      <a:r>
                        <a:rPr lang="zh-CN" altLang="en-US" sz="500" b="1" i="0">
                          <a:solidFill>
                            <a:srgbClr val="17605A"/>
                          </a:solidFill>
                          <a:latin typeface="黑体" panose="02010609060101010101" charset="-122"/>
                          <a:ea typeface="黑体" panose="02010609060101010101" charset="-122"/>
                        </a:rPr>
                        <a:t>地区</a:t>
                      </a:r>
                      <a:endParaRPr lang="zh-CN" altLang="en-US" sz="500" b="1" i="0">
                        <a:solidFill>
                          <a:srgbClr val="17605A"/>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a:noFill/>
                    </a:lnT>
                    <a:lnB w="6350" cap="flat" cmpd="sng">
                      <a:solidFill>
                        <a:srgbClr val="000000"/>
                      </a:solidFill>
                      <a:prstDash val="solid"/>
                      <a:headEnd type="none" w="med" len="med"/>
                      <a:tailEnd type="none" w="med" len="med"/>
                    </a:lnB>
                    <a:noFill/>
                  </a:tcPr>
                </a:tc>
                <a:tc>
                  <a:txBody>
                    <a:bodyPr/>
                    <a:p>
                      <a:pPr algn="ctr" fontAlgn="ctr"/>
                      <a:r>
                        <a:rPr lang="zh-CN" altLang="en-US" sz="500" b="1" i="0">
                          <a:solidFill>
                            <a:srgbClr val="17605A"/>
                          </a:solidFill>
                          <a:latin typeface="黑体" panose="02010609060101010101" charset="-122"/>
                          <a:ea typeface="黑体" panose="02010609060101010101" charset="-122"/>
                        </a:rPr>
                        <a:t>频道号</a:t>
                      </a:r>
                      <a:endParaRPr lang="zh-CN" altLang="en-US" sz="500" b="1" i="0">
                        <a:solidFill>
                          <a:srgbClr val="17605A"/>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a:noFill/>
                    </a:lnT>
                    <a:lnB w="6350" cap="flat" cmpd="sng">
                      <a:solidFill>
                        <a:srgbClr val="000000"/>
                      </a:solidFill>
                      <a:prstDash val="solid"/>
                      <a:headEnd type="none" w="med" len="med"/>
                      <a:tailEnd type="none" w="med" len="med"/>
                    </a:lnB>
                    <a:noFill/>
                  </a:tcPr>
                </a:tc>
                <a:tc>
                  <a:txBody>
                    <a:bodyPr/>
                    <a:p>
                      <a:pPr algn="ctr" fontAlgn="ctr"/>
                      <a:r>
                        <a:rPr lang="zh-CN" altLang="en-US" sz="500" b="1" i="0">
                          <a:solidFill>
                            <a:srgbClr val="17605A"/>
                          </a:solidFill>
                          <a:latin typeface="黑体" panose="02010609060101010101" charset="-122"/>
                          <a:ea typeface="黑体" panose="02010609060101010101" charset="-122"/>
                        </a:rPr>
                        <a:t>地区</a:t>
                      </a:r>
                      <a:endParaRPr lang="zh-CN" altLang="en-US" sz="500" b="1" i="0">
                        <a:solidFill>
                          <a:srgbClr val="17605A"/>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a:noFill/>
                    </a:lnT>
                    <a:lnB w="6350" cap="flat" cmpd="sng">
                      <a:solidFill>
                        <a:srgbClr val="000000"/>
                      </a:solidFill>
                      <a:prstDash val="solid"/>
                      <a:headEnd type="none" w="med" len="med"/>
                      <a:tailEnd type="none" w="med" len="med"/>
                    </a:lnB>
                    <a:noFill/>
                  </a:tcPr>
                </a:tc>
                <a:tc>
                  <a:txBody>
                    <a:bodyPr/>
                    <a:p>
                      <a:pPr algn="ctr" fontAlgn="ctr"/>
                      <a:r>
                        <a:rPr lang="zh-CN" altLang="en-US" sz="500" b="1" i="0">
                          <a:solidFill>
                            <a:srgbClr val="17605A"/>
                          </a:solidFill>
                          <a:latin typeface="黑体" panose="02010609060101010101" charset="-122"/>
                          <a:ea typeface="黑体" panose="02010609060101010101" charset="-122"/>
                        </a:rPr>
                        <a:t>频道号</a:t>
                      </a:r>
                      <a:endParaRPr lang="zh-CN" altLang="en-US" sz="500" b="1" i="0">
                        <a:solidFill>
                          <a:srgbClr val="17605A"/>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a:noFill/>
                    </a:lnT>
                    <a:lnB w="6350" cap="flat" cmpd="sng">
                      <a:solidFill>
                        <a:srgbClr val="000000"/>
                      </a:solidFill>
                      <a:prstDash val="solid"/>
                      <a:headEnd type="none" w="med" len="med"/>
                      <a:tailEnd type="none" w="med" len="med"/>
                    </a:lnB>
                    <a:noFill/>
                  </a:tcPr>
                </a:tc>
              </a:tr>
              <a:tr h="170815">
                <a:tc>
                  <a:txBody>
                    <a:bodyPr/>
                    <a:p>
                      <a:pPr algn="ctr" fontAlgn="ctr"/>
                      <a:r>
                        <a:rPr lang="zh-CN" altLang="en-US" sz="400" b="0" i="0">
                          <a:solidFill>
                            <a:srgbClr val="000000"/>
                          </a:solidFill>
                          <a:latin typeface="黑体" panose="02010609060101010101" charset="-122"/>
                          <a:ea typeface="黑体" panose="02010609060101010101" charset="-122"/>
                        </a:rPr>
                        <a:t>济南</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99</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济宁</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94</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70815">
                <a:tc>
                  <a:txBody>
                    <a:bodyPr/>
                    <a:p>
                      <a:pPr algn="ctr" fontAlgn="ctr"/>
                      <a:r>
                        <a:rPr lang="zh-CN" altLang="en-US" sz="400" b="0" i="0">
                          <a:solidFill>
                            <a:srgbClr val="000000"/>
                          </a:solidFill>
                          <a:latin typeface="黑体" panose="02010609060101010101" charset="-122"/>
                          <a:ea typeface="黑体" panose="02010609060101010101" charset="-122"/>
                        </a:rPr>
                        <a:t>泰安</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133</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日照</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126</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70815">
                <a:tc>
                  <a:txBody>
                    <a:bodyPr/>
                    <a:p>
                      <a:pPr algn="ctr" fontAlgn="ctr"/>
                      <a:r>
                        <a:rPr lang="zh-CN" altLang="en-US" sz="400" b="0" i="0">
                          <a:solidFill>
                            <a:srgbClr val="000000"/>
                          </a:solidFill>
                          <a:latin typeface="黑体" panose="02010609060101010101" charset="-122"/>
                          <a:ea typeface="黑体" panose="02010609060101010101" charset="-122"/>
                        </a:rPr>
                        <a:t>东营</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104</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聊城</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130</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70815">
                <a:tc>
                  <a:txBody>
                    <a:bodyPr/>
                    <a:p>
                      <a:pPr algn="ctr" fontAlgn="ctr"/>
                      <a:r>
                        <a:rPr lang="zh-CN" altLang="en-US" sz="400" b="0" i="0">
                          <a:solidFill>
                            <a:srgbClr val="000000"/>
                          </a:solidFill>
                          <a:latin typeface="黑体" panose="02010609060101010101" charset="-122"/>
                          <a:ea typeface="黑体" panose="02010609060101010101" charset="-122"/>
                        </a:rPr>
                        <a:t>烟台</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115</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滨城</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159</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70815">
                <a:tc>
                  <a:txBody>
                    <a:bodyPr/>
                    <a:p>
                      <a:pPr algn="ctr" fontAlgn="ctr"/>
                      <a:r>
                        <a:rPr lang="zh-CN" altLang="en-US" sz="400" b="0" i="0">
                          <a:solidFill>
                            <a:srgbClr val="000000"/>
                          </a:solidFill>
                          <a:latin typeface="黑体" panose="02010609060101010101" charset="-122"/>
                          <a:ea typeface="黑体" panose="02010609060101010101" charset="-122"/>
                        </a:rPr>
                        <a:t>菏泽</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143</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德州</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145</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70815">
                <a:tc>
                  <a:txBody>
                    <a:bodyPr/>
                    <a:p>
                      <a:pPr algn="ctr" fontAlgn="ctr"/>
                      <a:r>
                        <a:rPr lang="zh-CN" altLang="en-US" sz="400" b="0" i="0">
                          <a:solidFill>
                            <a:srgbClr val="000000"/>
                          </a:solidFill>
                          <a:latin typeface="黑体" panose="02010609060101010101" charset="-122"/>
                          <a:ea typeface="黑体" panose="02010609060101010101" charset="-122"/>
                        </a:rPr>
                        <a:t>潍坊</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127</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威海</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134/139</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70815">
                <a:tc>
                  <a:txBody>
                    <a:bodyPr/>
                    <a:p>
                      <a:pPr algn="ctr" fontAlgn="ctr"/>
                      <a:r>
                        <a:rPr lang="zh-CN" altLang="en-US" sz="400" b="0" i="0">
                          <a:solidFill>
                            <a:srgbClr val="000000"/>
                          </a:solidFill>
                          <a:latin typeface="黑体" panose="02010609060101010101" charset="-122"/>
                          <a:ea typeface="黑体" panose="02010609060101010101" charset="-122"/>
                        </a:rPr>
                        <a:t>临沂</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115</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endParaRPr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endParaRPr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70815">
                <a:tc gridSpan="4">
                  <a:txBody>
                    <a:bodyPr/>
                    <a:p>
                      <a:pPr algn="ctr" fontAlgn="ctr"/>
                      <a:r>
                        <a:rPr lang="zh-CN" altLang="en-US" sz="600" b="1" i="0">
                          <a:solidFill>
                            <a:srgbClr val="FFFFFF"/>
                          </a:solidFill>
                          <a:latin typeface="黑体" panose="02010609060101010101" charset="-122"/>
                          <a:ea typeface="黑体" panose="02010609060101010101" charset="-122"/>
                        </a:rPr>
                        <a:t>附</a:t>
                      </a:r>
                      <a:r>
                        <a:rPr lang="en-US" altLang="zh-CN" sz="600" b="1" i="0">
                          <a:solidFill>
                            <a:srgbClr val="FFFFFF"/>
                          </a:solidFill>
                          <a:latin typeface="黑体" panose="02010609060101010101" charset="-122"/>
                          <a:ea typeface="黑体" panose="02010609060101010101" charset="-122"/>
                        </a:rPr>
                        <a:t>2</a:t>
                      </a:r>
                      <a:r>
                        <a:rPr lang="zh-CN" altLang="en-US" sz="600" b="1" i="0">
                          <a:solidFill>
                            <a:srgbClr val="FFFFFF"/>
                          </a:solidFill>
                          <a:latin typeface="黑体" panose="02010609060101010101" charset="-122"/>
                          <a:ea typeface="黑体" panose="02010609060101010101" charset="-122"/>
                        </a:rPr>
                        <a:t>：浙江各市区频道号</a:t>
                      </a:r>
                      <a:endParaRPr lang="zh-CN" altLang="en-US" sz="600" b="1" i="0">
                        <a:solidFill>
                          <a:srgbClr val="FFFFFF"/>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a:noFill/>
                    </a:lnR>
                    <a:lnT w="6350" cap="flat" cmpd="sng">
                      <a:solidFill>
                        <a:srgbClr val="000000"/>
                      </a:solidFill>
                      <a:prstDash val="solid"/>
                      <a:headEnd type="none" w="med" len="med"/>
                      <a:tailEnd type="none" w="med" len="med"/>
                    </a:lnT>
                    <a:lnB>
                      <a:noFill/>
                    </a:lnB>
                    <a:solidFill>
                      <a:srgbClr val="17605A"/>
                    </a:solidFill>
                  </a:tcPr>
                </a:tc>
                <a:tc hMerge="1">
                  <a:tcPr>
                    <a:lnT w="6350" cap="flat" cmpd="sng">
                      <a:solidFill>
                        <a:srgbClr val="000000"/>
                      </a:solidFill>
                      <a:prstDash val="solid"/>
                      <a:headEnd type="none" w="med" len="med"/>
                      <a:tailEnd type="none" w="med" len="med"/>
                    </a:lnT>
                    <a:lnB>
                      <a:noFill/>
                    </a:lnB>
                  </a:tcPr>
                </a:tc>
                <a:tc hMerge="1">
                  <a:tcPr>
                    <a:lnT w="6350" cap="flat" cmpd="sng">
                      <a:solidFill>
                        <a:srgbClr val="000000"/>
                      </a:solidFill>
                      <a:prstDash val="solid"/>
                      <a:headEnd type="none" w="med" len="med"/>
                      <a:tailEnd type="none" w="med" len="med"/>
                    </a:lnT>
                    <a:lnB>
                      <a:noFill/>
                    </a:lnB>
                  </a:tcPr>
                </a:tc>
                <a:tc hMerge="1">
                  <a:tcPr>
                    <a:lnR>
                      <a:noFill/>
                    </a:lnR>
                    <a:lnT w="6350" cap="flat" cmpd="sng">
                      <a:solidFill>
                        <a:srgbClr val="000000"/>
                      </a:solidFill>
                      <a:prstDash val="solid"/>
                      <a:headEnd type="none" w="med" len="med"/>
                      <a:tailEnd type="none" w="med" len="med"/>
                    </a:lnT>
                    <a:lnB>
                      <a:noFill/>
                    </a:lnB>
                  </a:tcPr>
                </a:tc>
              </a:tr>
              <a:tr h="170815">
                <a:tc>
                  <a:txBody>
                    <a:bodyPr/>
                    <a:p>
                      <a:pPr algn="ctr" fontAlgn="ctr"/>
                      <a:r>
                        <a:rPr lang="zh-CN" altLang="en-US" sz="500" b="1" i="0">
                          <a:solidFill>
                            <a:srgbClr val="17605A"/>
                          </a:solidFill>
                          <a:latin typeface="黑体" panose="02010609060101010101" charset="-122"/>
                          <a:ea typeface="黑体" panose="02010609060101010101" charset="-122"/>
                        </a:rPr>
                        <a:t>地区</a:t>
                      </a:r>
                      <a:endParaRPr lang="zh-CN" altLang="en-US" sz="500" b="1" i="0">
                        <a:solidFill>
                          <a:srgbClr val="17605A"/>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a:noFill/>
                    </a:lnT>
                    <a:lnB w="6350" cap="flat" cmpd="sng">
                      <a:solidFill>
                        <a:srgbClr val="000000"/>
                      </a:solidFill>
                      <a:prstDash val="solid"/>
                      <a:headEnd type="none" w="med" len="med"/>
                      <a:tailEnd type="none" w="med" len="med"/>
                    </a:lnB>
                    <a:noFill/>
                  </a:tcPr>
                </a:tc>
                <a:tc>
                  <a:txBody>
                    <a:bodyPr/>
                    <a:p>
                      <a:pPr algn="ctr" fontAlgn="ctr"/>
                      <a:r>
                        <a:rPr lang="zh-CN" altLang="en-US" sz="500" b="1" i="0">
                          <a:solidFill>
                            <a:srgbClr val="17605A"/>
                          </a:solidFill>
                          <a:latin typeface="黑体" panose="02010609060101010101" charset="-122"/>
                          <a:ea typeface="黑体" panose="02010609060101010101" charset="-122"/>
                        </a:rPr>
                        <a:t>频道号</a:t>
                      </a:r>
                      <a:endParaRPr lang="zh-CN" altLang="en-US" sz="500" b="1" i="0">
                        <a:solidFill>
                          <a:srgbClr val="17605A"/>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a:noFill/>
                    </a:lnT>
                    <a:lnB w="6350" cap="flat" cmpd="sng">
                      <a:solidFill>
                        <a:srgbClr val="000000"/>
                      </a:solidFill>
                      <a:prstDash val="solid"/>
                      <a:headEnd type="none" w="med" len="med"/>
                      <a:tailEnd type="none" w="med" len="med"/>
                    </a:lnB>
                    <a:noFill/>
                  </a:tcPr>
                </a:tc>
                <a:tc>
                  <a:txBody>
                    <a:bodyPr/>
                    <a:p>
                      <a:pPr algn="ctr" fontAlgn="ctr"/>
                      <a:r>
                        <a:rPr lang="zh-CN" altLang="en-US" sz="500" b="1" i="0">
                          <a:solidFill>
                            <a:srgbClr val="17605A"/>
                          </a:solidFill>
                          <a:latin typeface="黑体" panose="02010609060101010101" charset="-122"/>
                          <a:ea typeface="黑体" panose="02010609060101010101" charset="-122"/>
                        </a:rPr>
                        <a:t>地区</a:t>
                      </a:r>
                      <a:endParaRPr lang="zh-CN" altLang="en-US" sz="500" b="1" i="0">
                        <a:solidFill>
                          <a:srgbClr val="17605A"/>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a:noFill/>
                    </a:lnT>
                    <a:lnB w="6350" cap="flat" cmpd="sng">
                      <a:solidFill>
                        <a:srgbClr val="000000"/>
                      </a:solidFill>
                      <a:prstDash val="solid"/>
                      <a:headEnd type="none" w="med" len="med"/>
                      <a:tailEnd type="none" w="med" len="med"/>
                    </a:lnB>
                    <a:noFill/>
                  </a:tcPr>
                </a:tc>
                <a:tc>
                  <a:txBody>
                    <a:bodyPr/>
                    <a:p>
                      <a:pPr algn="ctr" fontAlgn="ctr"/>
                      <a:r>
                        <a:rPr lang="zh-CN" altLang="en-US" sz="500" b="1" i="0">
                          <a:solidFill>
                            <a:srgbClr val="17605A"/>
                          </a:solidFill>
                          <a:latin typeface="黑体" panose="02010609060101010101" charset="-122"/>
                          <a:ea typeface="黑体" panose="02010609060101010101" charset="-122"/>
                        </a:rPr>
                        <a:t>频道号</a:t>
                      </a:r>
                      <a:endParaRPr lang="zh-CN" altLang="en-US" sz="500" b="1" i="0">
                        <a:solidFill>
                          <a:srgbClr val="17605A"/>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a:noFill/>
                    </a:lnT>
                    <a:lnB w="6350" cap="flat" cmpd="sng">
                      <a:solidFill>
                        <a:srgbClr val="000000"/>
                      </a:solidFill>
                      <a:prstDash val="solid"/>
                      <a:headEnd type="none" w="med" len="med"/>
                      <a:tailEnd type="none" w="med" len="med"/>
                    </a:lnB>
                    <a:noFill/>
                  </a:tcPr>
                </a:tc>
              </a:tr>
              <a:tr h="170815">
                <a:tc>
                  <a:txBody>
                    <a:bodyPr/>
                    <a:p>
                      <a:pPr algn="ctr" fontAlgn="ctr"/>
                      <a:r>
                        <a:rPr lang="zh-CN" altLang="en-US" sz="400" b="0" i="0">
                          <a:solidFill>
                            <a:srgbClr val="000000"/>
                          </a:solidFill>
                          <a:latin typeface="黑体" panose="02010609060101010101" charset="-122"/>
                          <a:ea typeface="黑体" panose="02010609060101010101" charset="-122"/>
                        </a:rPr>
                        <a:t>杭州</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110</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台州</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123</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70815">
                <a:tc>
                  <a:txBody>
                    <a:bodyPr/>
                    <a:p>
                      <a:pPr algn="ctr" fontAlgn="ctr"/>
                      <a:r>
                        <a:rPr lang="zh-CN" altLang="en-US" sz="400" b="0" i="0">
                          <a:solidFill>
                            <a:srgbClr val="000000"/>
                          </a:solidFill>
                          <a:latin typeface="黑体" panose="02010609060101010101" charset="-122"/>
                          <a:ea typeface="黑体" panose="02010609060101010101" charset="-122"/>
                        </a:rPr>
                        <a:t>宁波</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182</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瑞安</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163</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70815">
                <a:tc>
                  <a:txBody>
                    <a:bodyPr/>
                    <a:p>
                      <a:pPr algn="ctr" fontAlgn="ctr"/>
                      <a:r>
                        <a:rPr lang="zh-CN" altLang="en-US" sz="400" b="0" i="0">
                          <a:solidFill>
                            <a:srgbClr val="000000"/>
                          </a:solidFill>
                          <a:latin typeface="黑体" panose="02010609060101010101" charset="-122"/>
                          <a:ea typeface="黑体" panose="02010609060101010101" charset="-122"/>
                        </a:rPr>
                        <a:t>湖州</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127</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新昌</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140</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70815">
                <a:tc>
                  <a:txBody>
                    <a:bodyPr/>
                    <a:p>
                      <a:pPr algn="ctr" fontAlgn="ctr"/>
                      <a:r>
                        <a:rPr lang="zh-CN" altLang="en-US" sz="400" b="0" i="0">
                          <a:solidFill>
                            <a:srgbClr val="000000"/>
                          </a:solidFill>
                          <a:latin typeface="黑体" panose="02010609060101010101" charset="-122"/>
                          <a:ea typeface="黑体" panose="02010609060101010101" charset="-122"/>
                        </a:rPr>
                        <a:t>金华</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203</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平阳</a:t>
                      </a:r>
                      <a:r>
                        <a:rPr lang="en-US" altLang="zh-CN" sz="400" b="0" i="0">
                          <a:solidFill>
                            <a:srgbClr val="000000"/>
                          </a:solidFill>
                          <a:latin typeface="黑体" panose="02010609060101010101" charset="-122"/>
                          <a:ea typeface="黑体" panose="02010609060101010101" charset="-122"/>
                        </a:rPr>
                        <a:t>/</a:t>
                      </a:r>
                      <a:r>
                        <a:rPr lang="zh-CN" altLang="en-US" sz="400" b="0" i="0">
                          <a:solidFill>
                            <a:srgbClr val="000000"/>
                          </a:solidFill>
                          <a:latin typeface="黑体" panose="02010609060101010101" charset="-122"/>
                          <a:ea typeface="黑体" panose="02010609060101010101" charset="-122"/>
                        </a:rPr>
                        <a:t>永嘉</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80/106</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70815">
                <a:tc gridSpan="4">
                  <a:txBody>
                    <a:bodyPr/>
                    <a:p>
                      <a:pPr algn="ctr" fontAlgn="ctr"/>
                      <a:r>
                        <a:rPr lang="zh-CN" altLang="en-US" sz="600" b="1" i="0">
                          <a:solidFill>
                            <a:srgbClr val="FFFFFF"/>
                          </a:solidFill>
                          <a:latin typeface="黑体" panose="02010609060101010101" charset="-122"/>
                          <a:ea typeface="黑体" panose="02010609060101010101" charset="-122"/>
                        </a:rPr>
                        <a:t>附</a:t>
                      </a:r>
                      <a:r>
                        <a:rPr lang="en-US" altLang="zh-CN" sz="600" b="1" i="0">
                          <a:solidFill>
                            <a:srgbClr val="FFFFFF"/>
                          </a:solidFill>
                          <a:latin typeface="黑体" panose="02010609060101010101" charset="-122"/>
                          <a:ea typeface="黑体" panose="02010609060101010101" charset="-122"/>
                        </a:rPr>
                        <a:t>3</a:t>
                      </a:r>
                      <a:r>
                        <a:rPr lang="zh-CN" altLang="en-US" sz="600" b="1" i="0">
                          <a:solidFill>
                            <a:srgbClr val="FFFFFF"/>
                          </a:solidFill>
                          <a:latin typeface="黑体" panose="02010609060101010101" charset="-122"/>
                          <a:ea typeface="黑体" panose="02010609060101010101" charset="-122"/>
                        </a:rPr>
                        <a:t>：江苏省各市区频道号</a:t>
                      </a:r>
                      <a:endParaRPr lang="zh-CN" altLang="en-US" sz="600" b="1" i="0">
                        <a:solidFill>
                          <a:srgbClr val="FFFFFF"/>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a:noFill/>
                    </a:lnR>
                    <a:lnT w="6350" cap="flat" cmpd="sng">
                      <a:solidFill>
                        <a:srgbClr val="000000"/>
                      </a:solidFill>
                      <a:prstDash val="solid"/>
                      <a:headEnd type="none" w="med" len="med"/>
                      <a:tailEnd type="none" w="med" len="med"/>
                    </a:lnT>
                    <a:lnB>
                      <a:noFill/>
                    </a:lnB>
                    <a:solidFill>
                      <a:srgbClr val="17605A"/>
                    </a:solidFill>
                  </a:tcPr>
                </a:tc>
                <a:tc hMerge="1">
                  <a:tcPr>
                    <a:lnT w="6350" cap="flat" cmpd="sng">
                      <a:solidFill>
                        <a:srgbClr val="000000"/>
                      </a:solidFill>
                      <a:prstDash val="solid"/>
                      <a:headEnd type="none" w="med" len="med"/>
                      <a:tailEnd type="none" w="med" len="med"/>
                    </a:lnT>
                    <a:lnB>
                      <a:noFill/>
                    </a:lnB>
                  </a:tcPr>
                </a:tc>
                <a:tc hMerge="1">
                  <a:tcPr>
                    <a:lnT w="6350" cap="flat" cmpd="sng">
                      <a:solidFill>
                        <a:srgbClr val="000000"/>
                      </a:solidFill>
                      <a:prstDash val="solid"/>
                      <a:headEnd type="none" w="med" len="med"/>
                      <a:tailEnd type="none" w="med" len="med"/>
                    </a:lnT>
                    <a:lnB>
                      <a:noFill/>
                    </a:lnB>
                  </a:tcPr>
                </a:tc>
                <a:tc hMerge="1">
                  <a:tcPr>
                    <a:lnR>
                      <a:noFill/>
                    </a:lnR>
                    <a:lnT w="6350" cap="flat" cmpd="sng">
                      <a:solidFill>
                        <a:srgbClr val="000000"/>
                      </a:solidFill>
                      <a:prstDash val="solid"/>
                      <a:headEnd type="none" w="med" len="med"/>
                      <a:tailEnd type="none" w="med" len="med"/>
                    </a:lnT>
                    <a:lnB>
                      <a:noFill/>
                    </a:lnB>
                  </a:tcPr>
                </a:tc>
              </a:tr>
              <a:tr h="170815">
                <a:tc>
                  <a:txBody>
                    <a:bodyPr/>
                    <a:p>
                      <a:pPr algn="ctr" fontAlgn="ctr"/>
                      <a:r>
                        <a:rPr lang="zh-CN" altLang="en-US" sz="500" b="1" i="0">
                          <a:solidFill>
                            <a:srgbClr val="17605A"/>
                          </a:solidFill>
                          <a:latin typeface="黑体" panose="02010609060101010101" charset="-122"/>
                          <a:ea typeface="黑体" panose="02010609060101010101" charset="-122"/>
                        </a:rPr>
                        <a:t>地区</a:t>
                      </a:r>
                      <a:endParaRPr lang="zh-CN" altLang="en-US" sz="500" b="1" i="0">
                        <a:solidFill>
                          <a:srgbClr val="17605A"/>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a:noFill/>
                    </a:lnT>
                    <a:lnB w="6350" cap="flat" cmpd="sng">
                      <a:solidFill>
                        <a:srgbClr val="000000"/>
                      </a:solidFill>
                      <a:prstDash val="solid"/>
                      <a:headEnd type="none" w="med" len="med"/>
                      <a:tailEnd type="none" w="med" len="med"/>
                    </a:lnB>
                    <a:noFill/>
                  </a:tcPr>
                </a:tc>
                <a:tc>
                  <a:txBody>
                    <a:bodyPr/>
                    <a:p>
                      <a:pPr algn="ctr" fontAlgn="ctr"/>
                      <a:r>
                        <a:rPr lang="zh-CN" altLang="en-US" sz="500" b="1" i="0">
                          <a:solidFill>
                            <a:srgbClr val="17605A"/>
                          </a:solidFill>
                          <a:latin typeface="黑体" panose="02010609060101010101" charset="-122"/>
                          <a:ea typeface="黑体" panose="02010609060101010101" charset="-122"/>
                        </a:rPr>
                        <a:t>频道号</a:t>
                      </a:r>
                      <a:endParaRPr lang="zh-CN" altLang="en-US" sz="500" b="1" i="0">
                        <a:solidFill>
                          <a:srgbClr val="17605A"/>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a:noFill/>
                    </a:lnT>
                    <a:lnB w="6350" cap="flat" cmpd="sng">
                      <a:solidFill>
                        <a:srgbClr val="000000"/>
                      </a:solidFill>
                      <a:prstDash val="solid"/>
                      <a:headEnd type="none" w="med" len="med"/>
                      <a:tailEnd type="none" w="med" len="med"/>
                    </a:lnB>
                    <a:noFill/>
                  </a:tcPr>
                </a:tc>
                <a:tc>
                  <a:txBody>
                    <a:bodyPr/>
                    <a:p>
                      <a:pPr algn="ctr" fontAlgn="ctr"/>
                      <a:r>
                        <a:rPr lang="zh-CN" altLang="en-US" sz="500" b="1" i="0">
                          <a:solidFill>
                            <a:srgbClr val="17605A"/>
                          </a:solidFill>
                          <a:latin typeface="黑体" panose="02010609060101010101" charset="-122"/>
                          <a:ea typeface="黑体" panose="02010609060101010101" charset="-122"/>
                        </a:rPr>
                        <a:t>地区</a:t>
                      </a:r>
                      <a:endParaRPr lang="zh-CN" altLang="en-US" sz="500" b="1" i="0">
                        <a:solidFill>
                          <a:srgbClr val="17605A"/>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a:noFill/>
                    </a:lnT>
                    <a:lnB w="6350" cap="flat" cmpd="sng">
                      <a:solidFill>
                        <a:srgbClr val="000000"/>
                      </a:solidFill>
                      <a:prstDash val="solid"/>
                      <a:headEnd type="none" w="med" len="med"/>
                      <a:tailEnd type="none" w="med" len="med"/>
                    </a:lnB>
                    <a:noFill/>
                  </a:tcPr>
                </a:tc>
                <a:tc>
                  <a:txBody>
                    <a:bodyPr/>
                    <a:p>
                      <a:pPr algn="ctr" fontAlgn="ctr"/>
                      <a:r>
                        <a:rPr lang="zh-CN" altLang="en-US" sz="500" b="1" i="0">
                          <a:solidFill>
                            <a:srgbClr val="17605A"/>
                          </a:solidFill>
                          <a:latin typeface="黑体" panose="02010609060101010101" charset="-122"/>
                          <a:ea typeface="黑体" panose="02010609060101010101" charset="-122"/>
                        </a:rPr>
                        <a:t>频道号</a:t>
                      </a:r>
                      <a:endParaRPr lang="zh-CN" altLang="en-US" sz="500" b="1" i="0">
                        <a:solidFill>
                          <a:srgbClr val="17605A"/>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a:noFill/>
                    </a:lnT>
                    <a:lnB w="6350" cap="flat" cmpd="sng">
                      <a:solidFill>
                        <a:srgbClr val="000000"/>
                      </a:solidFill>
                      <a:prstDash val="solid"/>
                      <a:headEnd type="none" w="med" len="med"/>
                      <a:tailEnd type="none" w="med" len="med"/>
                    </a:lnB>
                    <a:noFill/>
                  </a:tcPr>
                </a:tc>
              </a:tr>
              <a:tr h="170815">
                <a:tc>
                  <a:txBody>
                    <a:bodyPr/>
                    <a:p>
                      <a:pPr algn="ctr" fontAlgn="ctr"/>
                      <a:r>
                        <a:rPr lang="zh-CN" altLang="en-US" sz="400" b="0" i="0">
                          <a:solidFill>
                            <a:srgbClr val="000000"/>
                          </a:solidFill>
                          <a:latin typeface="黑体" panose="02010609060101010101" charset="-122"/>
                          <a:ea typeface="黑体" panose="02010609060101010101" charset="-122"/>
                        </a:rPr>
                        <a:t>南京</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247</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徐州</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249</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70815">
                <a:tc>
                  <a:txBody>
                    <a:bodyPr/>
                    <a:p>
                      <a:pPr algn="ctr" fontAlgn="ctr"/>
                      <a:r>
                        <a:rPr lang="zh-CN" altLang="en-US" sz="400" b="0" i="0">
                          <a:solidFill>
                            <a:srgbClr val="000000"/>
                          </a:solidFill>
                          <a:latin typeface="黑体" panose="02010609060101010101" charset="-122"/>
                          <a:ea typeface="黑体" panose="02010609060101010101" charset="-122"/>
                        </a:rPr>
                        <a:t>常州</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343</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连云港</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134</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70815">
                <a:tc>
                  <a:txBody>
                    <a:bodyPr/>
                    <a:p>
                      <a:pPr algn="ctr" fontAlgn="ctr"/>
                      <a:r>
                        <a:rPr lang="zh-CN" altLang="en-US" sz="400" b="0" i="0">
                          <a:solidFill>
                            <a:srgbClr val="000000"/>
                          </a:solidFill>
                          <a:latin typeface="黑体" panose="02010609060101010101" charset="-122"/>
                          <a:ea typeface="黑体" panose="02010609060101010101" charset="-122"/>
                        </a:rPr>
                        <a:t>苏州</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74</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淮安</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119</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70815">
                <a:tc>
                  <a:txBody>
                    <a:bodyPr/>
                    <a:p>
                      <a:pPr algn="ctr" fontAlgn="ctr"/>
                      <a:r>
                        <a:rPr lang="zh-CN" altLang="en-US" sz="400" b="0" i="0">
                          <a:solidFill>
                            <a:srgbClr val="000000"/>
                          </a:solidFill>
                          <a:latin typeface="黑体" panose="02010609060101010101" charset="-122"/>
                          <a:ea typeface="黑体" panose="02010609060101010101" charset="-122"/>
                        </a:rPr>
                        <a:t>南通</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105</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盐城</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80</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70815">
                <a:tc>
                  <a:txBody>
                    <a:bodyPr/>
                    <a:p>
                      <a:pPr algn="ctr" fontAlgn="ctr"/>
                      <a:r>
                        <a:rPr lang="zh-CN" altLang="en-US" sz="400" b="0" i="0">
                          <a:solidFill>
                            <a:srgbClr val="000000"/>
                          </a:solidFill>
                          <a:latin typeface="黑体" panose="02010609060101010101" charset="-122"/>
                          <a:ea typeface="黑体" panose="02010609060101010101" charset="-122"/>
                        </a:rPr>
                        <a:t>镇江</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64</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扬州</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92</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70815">
                <a:tc>
                  <a:txBody>
                    <a:bodyPr/>
                    <a:p>
                      <a:pPr algn="ctr" fontAlgn="ctr"/>
                      <a:r>
                        <a:rPr lang="zh-CN" altLang="en-US" sz="400" b="0" i="0">
                          <a:solidFill>
                            <a:srgbClr val="000000"/>
                          </a:solidFill>
                          <a:latin typeface="黑体" panose="02010609060101010101" charset="-122"/>
                          <a:ea typeface="黑体" panose="02010609060101010101" charset="-122"/>
                        </a:rPr>
                        <a:t>宿迁</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105</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泰州</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150</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70815">
                <a:tc>
                  <a:txBody>
                    <a:bodyPr/>
                    <a:p>
                      <a:pPr algn="ctr" fontAlgn="ctr"/>
                      <a:r>
                        <a:rPr lang="zh-CN" altLang="en-US" sz="400" b="0" i="0">
                          <a:solidFill>
                            <a:srgbClr val="000000"/>
                          </a:solidFill>
                          <a:latin typeface="黑体" panose="02010609060101010101" charset="-122"/>
                          <a:ea typeface="黑体" panose="02010609060101010101" charset="-122"/>
                        </a:rPr>
                        <a:t>无锡</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202</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endParaRPr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endParaRPr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70815">
                <a:tc gridSpan="4">
                  <a:txBody>
                    <a:bodyPr/>
                    <a:p>
                      <a:pPr algn="ctr" fontAlgn="ctr"/>
                      <a:r>
                        <a:rPr lang="zh-CN" altLang="en-US" sz="600" b="1" i="0">
                          <a:solidFill>
                            <a:srgbClr val="FFFFFF"/>
                          </a:solidFill>
                          <a:latin typeface="黑体" panose="02010609060101010101" charset="-122"/>
                          <a:ea typeface="黑体" panose="02010609060101010101" charset="-122"/>
                        </a:rPr>
                        <a:t>附</a:t>
                      </a:r>
                      <a:r>
                        <a:rPr lang="en-US" altLang="zh-CN" sz="600" b="1" i="0">
                          <a:solidFill>
                            <a:srgbClr val="FFFFFF"/>
                          </a:solidFill>
                          <a:latin typeface="黑体" panose="02010609060101010101" charset="-122"/>
                          <a:ea typeface="黑体" panose="02010609060101010101" charset="-122"/>
                        </a:rPr>
                        <a:t>4</a:t>
                      </a:r>
                      <a:r>
                        <a:rPr lang="zh-CN" altLang="en-US" sz="600" b="1" i="0">
                          <a:solidFill>
                            <a:srgbClr val="FFFFFF"/>
                          </a:solidFill>
                          <a:latin typeface="黑体" panose="02010609060101010101" charset="-122"/>
                          <a:ea typeface="黑体" panose="02010609060101010101" charset="-122"/>
                        </a:rPr>
                        <a:t>：辽宁省各市区频道号</a:t>
                      </a:r>
                      <a:endParaRPr lang="zh-CN" altLang="en-US" sz="600" b="1" i="0">
                        <a:solidFill>
                          <a:srgbClr val="FFFFFF"/>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a:noFill/>
                    </a:lnR>
                    <a:lnT w="6350" cap="flat" cmpd="sng">
                      <a:solidFill>
                        <a:srgbClr val="000000"/>
                      </a:solidFill>
                      <a:prstDash val="solid"/>
                      <a:headEnd type="none" w="med" len="med"/>
                      <a:tailEnd type="none" w="med" len="med"/>
                    </a:lnT>
                    <a:lnB>
                      <a:noFill/>
                    </a:lnB>
                    <a:solidFill>
                      <a:srgbClr val="17605A"/>
                    </a:solidFill>
                  </a:tcPr>
                </a:tc>
                <a:tc hMerge="1">
                  <a:tcPr>
                    <a:lnT w="6350" cap="flat" cmpd="sng">
                      <a:solidFill>
                        <a:srgbClr val="000000"/>
                      </a:solidFill>
                      <a:prstDash val="solid"/>
                      <a:headEnd type="none" w="med" len="med"/>
                      <a:tailEnd type="none" w="med" len="med"/>
                    </a:lnT>
                    <a:lnB>
                      <a:noFill/>
                    </a:lnB>
                  </a:tcPr>
                </a:tc>
                <a:tc hMerge="1">
                  <a:tcPr>
                    <a:lnT w="6350" cap="flat" cmpd="sng">
                      <a:solidFill>
                        <a:srgbClr val="000000"/>
                      </a:solidFill>
                      <a:prstDash val="solid"/>
                      <a:headEnd type="none" w="med" len="med"/>
                      <a:tailEnd type="none" w="med" len="med"/>
                    </a:lnT>
                    <a:lnB>
                      <a:noFill/>
                    </a:lnB>
                  </a:tcPr>
                </a:tc>
                <a:tc hMerge="1">
                  <a:tcPr>
                    <a:lnR>
                      <a:noFill/>
                    </a:lnR>
                    <a:lnT w="6350" cap="flat" cmpd="sng">
                      <a:solidFill>
                        <a:srgbClr val="000000"/>
                      </a:solidFill>
                      <a:prstDash val="solid"/>
                      <a:headEnd type="none" w="med" len="med"/>
                      <a:tailEnd type="none" w="med" len="med"/>
                    </a:lnT>
                    <a:lnB>
                      <a:noFill/>
                    </a:lnB>
                  </a:tcPr>
                </a:tc>
              </a:tr>
              <a:tr h="170815">
                <a:tc>
                  <a:txBody>
                    <a:bodyPr/>
                    <a:p>
                      <a:pPr algn="ctr" fontAlgn="ctr"/>
                      <a:r>
                        <a:rPr lang="zh-CN" altLang="en-US" sz="500" b="1" i="0">
                          <a:solidFill>
                            <a:srgbClr val="17605A"/>
                          </a:solidFill>
                          <a:latin typeface="黑体" panose="02010609060101010101" charset="-122"/>
                          <a:ea typeface="黑体" panose="02010609060101010101" charset="-122"/>
                        </a:rPr>
                        <a:t>地区</a:t>
                      </a:r>
                      <a:endParaRPr lang="zh-CN" altLang="en-US" sz="500" b="1" i="0">
                        <a:solidFill>
                          <a:srgbClr val="17605A"/>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a:noFill/>
                    </a:lnT>
                    <a:lnB w="6350" cap="flat" cmpd="sng">
                      <a:solidFill>
                        <a:srgbClr val="000000"/>
                      </a:solidFill>
                      <a:prstDash val="solid"/>
                      <a:headEnd type="none" w="med" len="med"/>
                      <a:tailEnd type="none" w="med" len="med"/>
                    </a:lnB>
                    <a:noFill/>
                  </a:tcPr>
                </a:tc>
                <a:tc>
                  <a:txBody>
                    <a:bodyPr/>
                    <a:p>
                      <a:pPr algn="ctr" fontAlgn="ctr"/>
                      <a:r>
                        <a:rPr lang="zh-CN" altLang="en-US" sz="500" b="1" i="0">
                          <a:solidFill>
                            <a:srgbClr val="17605A"/>
                          </a:solidFill>
                          <a:latin typeface="黑体" panose="02010609060101010101" charset="-122"/>
                          <a:ea typeface="黑体" panose="02010609060101010101" charset="-122"/>
                        </a:rPr>
                        <a:t>频道号</a:t>
                      </a:r>
                      <a:endParaRPr lang="zh-CN" altLang="en-US" sz="500" b="1" i="0">
                        <a:solidFill>
                          <a:srgbClr val="17605A"/>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a:noFill/>
                    </a:lnT>
                    <a:lnB w="6350" cap="flat" cmpd="sng">
                      <a:solidFill>
                        <a:srgbClr val="000000"/>
                      </a:solidFill>
                      <a:prstDash val="solid"/>
                      <a:headEnd type="none" w="med" len="med"/>
                      <a:tailEnd type="none" w="med" len="med"/>
                    </a:lnB>
                    <a:noFill/>
                  </a:tcPr>
                </a:tc>
                <a:tc>
                  <a:txBody>
                    <a:bodyPr/>
                    <a:p>
                      <a:pPr algn="ctr" fontAlgn="ctr"/>
                      <a:r>
                        <a:rPr lang="zh-CN" altLang="en-US" sz="500" b="1" i="0">
                          <a:solidFill>
                            <a:srgbClr val="17605A"/>
                          </a:solidFill>
                          <a:latin typeface="黑体" panose="02010609060101010101" charset="-122"/>
                          <a:ea typeface="黑体" panose="02010609060101010101" charset="-122"/>
                        </a:rPr>
                        <a:t>地区</a:t>
                      </a:r>
                      <a:endParaRPr lang="zh-CN" altLang="en-US" sz="500" b="1" i="0">
                        <a:solidFill>
                          <a:srgbClr val="17605A"/>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a:noFill/>
                    </a:lnT>
                    <a:lnB w="6350" cap="flat" cmpd="sng">
                      <a:solidFill>
                        <a:srgbClr val="000000"/>
                      </a:solidFill>
                      <a:prstDash val="solid"/>
                      <a:headEnd type="none" w="med" len="med"/>
                      <a:tailEnd type="none" w="med" len="med"/>
                    </a:lnB>
                    <a:noFill/>
                  </a:tcPr>
                </a:tc>
                <a:tc>
                  <a:txBody>
                    <a:bodyPr/>
                    <a:p>
                      <a:pPr algn="ctr" fontAlgn="ctr"/>
                      <a:r>
                        <a:rPr lang="zh-CN" altLang="en-US" sz="500" b="1" i="0">
                          <a:solidFill>
                            <a:srgbClr val="17605A"/>
                          </a:solidFill>
                          <a:latin typeface="黑体" panose="02010609060101010101" charset="-122"/>
                          <a:ea typeface="黑体" panose="02010609060101010101" charset="-122"/>
                        </a:rPr>
                        <a:t>频道号</a:t>
                      </a:r>
                      <a:endParaRPr lang="zh-CN" altLang="en-US" sz="500" b="1" i="0">
                        <a:solidFill>
                          <a:srgbClr val="17605A"/>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a:noFill/>
                    </a:lnT>
                    <a:lnB w="6350" cap="flat" cmpd="sng">
                      <a:solidFill>
                        <a:srgbClr val="000000"/>
                      </a:solidFill>
                      <a:prstDash val="solid"/>
                      <a:headEnd type="none" w="med" len="med"/>
                      <a:tailEnd type="none" w="med" len="med"/>
                    </a:lnB>
                    <a:noFill/>
                  </a:tcPr>
                </a:tc>
              </a:tr>
              <a:tr h="170815">
                <a:tc>
                  <a:txBody>
                    <a:bodyPr/>
                    <a:p>
                      <a:pPr algn="ctr" fontAlgn="ctr"/>
                      <a:r>
                        <a:rPr lang="zh-CN" altLang="en-US" sz="400" b="0" i="0">
                          <a:solidFill>
                            <a:srgbClr val="000000"/>
                          </a:solidFill>
                          <a:latin typeface="黑体" panose="02010609060101010101" charset="-122"/>
                          <a:ea typeface="黑体" panose="02010609060101010101" charset="-122"/>
                        </a:rPr>
                        <a:t>沈阳</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高清</a:t>
                      </a:r>
                      <a:r>
                        <a:rPr lang="en-US" altLang="zh-CN" sz="400" b="0" i="0">
                          <a:solidFill>
                            <a:srgbClr val="000000"/>
                          </a:solidFill>
                          <a:latin typeface="黑体" panose="02010609060101010101" charset="-122"/>
                          <a:ea typeface="黑体" panose="02010609060101010101" charset="-122"/>
                        </a:rPr>
                        <a:t>157</a:t>
                      </a:r>
                      <a:br>
                        <a:rPr lang="en-US" altLang="zh-CN" sz="400" b="0" i="0">
                          <a:solidFill>
                            <a:srgbClr val="000000"/>
                          </a:solidFill>
                          <a:latin typeface="黑体" panose="02010609060101010101" charset="-122"/>
                          <a:ea typeface="黑体" panose="02010609060101010101" charset="-122"/>
                        </a:rPr>
                      </a:br>
                      <a:r>
                        <a:rPr lang="zh-CN" altLang="en-US" sz="400" b="0" i="0">
                          <a:solidFill>
                            <a:srgbClr val="000000"/>
                          </a:solidFill>
                          <a:latin typeface="黑体" panose="02010609060101010101" charset="-122"/>
                          <a:ea typeface="黑体" panose="02010609060101010101" charset="-122"/>
                        </a:rPr>
                        <a:t>标清</a:t>
                      </a:r>
                      <a:r>
                        <a:rPr lang="en-US" altLang="zh-CN" sz="400" b="0" i="0">
                          <a:solidFill>
                            <a:srgbClr val="000000"/>
                          </a:solidFill>
                          <a:latin typeface="黑体" panose="02010609060101010101" charset="-122"/>
                          <a:ea typeface="黑体" panose="02010609060101010101" charset="-122"/>
                        </a:rPr>
                        <a:t>126</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大连</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76</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70815">
                <a:tc>
                  <a:txBody>
                    <a:bodyPr/>
                    <a:p>
                      <a:pPr algn="ctr" fontAlgn="ctr"/>
                      <a:r>
                        <a:rPr lang="zh-CN" altLang="en-US" sz="400" b="0" i="0">
                          <a:solidFill>
                            <a:srgbClr val="000000"/>
                          </a:solidFill>
                          <a:latin typeface="黑体" panose="02010609060101010101" charset="-122"/>
                          <a:ea typeface="黑体" panose="02010609060101010101" charset="-122"/>
                        </a:rPr>
                        <a:t>鞍山</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高清</a:t>
                      </a:r>
                      <a:r>
                        <a:rPr lang="en-US" altLang="zh-CN" sz="400" b="0" i="0">
                          <a:solidFill>
                            <a:srgbClr val="000000"/>
                          </a:solidFill>
                          <a:latin typeface="黑体" panose="02010609060101010101" charset="-122"/>
                          <a:ea typeface="黑体" panose="02010609060101010101" charset="-122"/>
                        </a:rPr>
                        <a:t>91</a:t>
                      </a:r>
                      <a:br>
                        <a:rPr lang="en-US" altLang="zh-CN" sz="400" b="0" i="0">
                          <a:solidFill>
                            <a:srgbClr val="000000"/>
                          </a:solidFill>
                          <a:latin typeface="黑体" panose="02010609060101010101" charset="-122"/>
                          <a:ea typeface="黑体" panose="02010609060101010101" charset="-122"/>
                        </a:rPr>
                      </a:br>
                      <a:r>
                        <a:rPr lang="zh-CN" altLang="en-US" sz="400" b="0" i="0">
                          <a:solidFill>
                            <a:srgbClr val="000000"/>
                          </a:solidFill>
                          <a:latin typeface="黑体" panose="02010609060101010101" charset="-122"/>
                          <a:ea typeface="黑体" panose="02010609060101010101" charset="-122"/>
                        </a:rPr>
                        <a:t>标清</a:t>
                      </a:r>
                      <a:r>
                        <a:rPr lang="en-US" altLang="zh-CN" sz="400" b="0" i="0">
                          <a:solidFill>
                            <a:srgbClr val="000000"/>
                          </a:solidFill>
                          <a:latin typeface="黑体" panose="02010609060101010101" charset="-122"/>
                          <a:ea typeface="黑体" panose="02010609060101010101" charset="-122"/>
                        </a:rPr>
                        <a:t>86</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铁岭</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145</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70815">
                <a:tc>
                  <a:txBody>
                    <a:bodyPr/>
                    <a:p>
                      <a:pPr algn="ctr" fontAlgn="ctr"/>
                      <a:r>
                        <a:rPr lang="zh-CN" altLang="en-US" sz="400" b="0" i="0">
                          <a:solidFill>
                            <a:srgbClr val="000000"/>
                          </a:solidFill>
                          <a:latin typeface="黑体" panose="02010609060101010101" charset="-122"/>
                          <a:ea typeface="黑体" panose="02010609060101010101" charset="-122"/>
                        </a:rPr>
                        <a:t>本溪</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高清</a:t>
                      </a:r>
                      <a:r>
                        <a:rPr lang="en-US" altLang="zh-CN" sz="400" b="0" i="0">
                          <a:solidFill>
                            <a:srgbClr val="000000"/>
                          </a:solidFill>
                          <a:latin typeface="黑体" panose="02010609060101010101" charset="-122"/>
                          <a:ea typeface="黑体" panose="02010609060101010101" charset="-122"/>
                        </a:rPr>
                        <a:t>133</a:t>
                      </a:r>
                      <a:br>
                        <a:rPr lang="en-US" altLang="zh-CN" sz="400" b="0" i="0">
                          <a:solidFill>
                            <a:srgbClr val="000000"/>
                          </a:solidFill>
                          <a:latin typeface="黑体" panose="02010609060101010101" charset="-122"/>
                          <a:ea typeface="黑体" panose="02010609060101010101" charset="-122"/>
                        </a:rPr>
                      </a:br>
                      <a:r>
                        <a:rPr lang="zh-CN" altLang="en-US" sz="400" b="0" i="0">
                          <a:solidFill>
                            <a:srgbClr val="000000"/>
                          </a:solidFill>
                          <a:latin typeface="黑体" panose="02010609060101010101" charset="-122"/>
                          <a:ea typeface="黑体" panose="02010609060101010101" charset="-122"/>
                        </a:rPr>
                        <a:t>标清</a:t>
                      </a:r>
                      <a:r>
                        <a:rPr lang="en-US" altLang="zh-CN" sz="400" b="0" i="0">
                          <a:solidFill>
                            <a:srgbClr val="000000"/>
                          </a:solidFill>
                          <a:latin typeface="黑体" panose="02010609060101010101" charset="-122"/>
                          <a:ea typeface="黑体" panose="02010609060101010101" charset="-122"/>
                        </a:rPr>
                        <a:t>99</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朝阳</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400" b="0" i="0">
                          <a:solidFill>
                            <a:srgbClr val="000000"/>
                          </a:solidFill>
                          <a:latin typeface="黑体" panose="02010609060101010101" charset="-122"/>
                          <a:ea typeface="黑体" panose="02010609060101010101" charset="-122"/>
                        </a:rPr>
                        <a:t>94</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70815">
                <a:tc>
                  <a:txBody>
                    <a:bodyPr/>
                    <a:p>
                      <a:pPr algn="ctr" fontAlgn="ctr"/>
                      <a:r>
                        <a:rPr lang="zh-CN" altLang="en-US" sz="400" b="0" i="0">
                          <a:solidFill>
                            <a:srgbClr val="000000"/>
                          </a:solidFill>
                          <a:latin typeface="黑体" panose="02010609060101010101" charset="-122"/>
                          <a:ea typeface="黑体" panose="02010609060101010101" charset="-122"/>
                        </a:rPr>
                        <a:t>辽阳</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高清</a:t>
                      </a:r>
                      <a:r>
                        <a:rPr lang="en-US" altLang="zh-CN" sz="400" b="0" i="0">
                          <a:solidFill>
                            <a:srgbClr val="000000"/>
                          </a:solidFill>
                          <a:latin typeface="黑体" panose="02010609060101010101" charset="-122"/>
                          <a:ea typeface="黑体" panose="02010609060101010101" charset="-122"/>
                        </a:rPr>
                        <a:t>103</a:t>
                      </a:r>
                      <a:br>
                        <a:rPr lang="en-US" altLang="zh-CN" sz="400" b="0" i="0">
                          <a:solidFill>
                            <a:srgbClr val="000000"/>
                          </a:solidFill>
                          <a:latin typeface="黑体" panose="02010609060101010101" charset="-122"/>
                          <a:ea typeface="黑体" panose="02010609060101010101" charset="-122"/>
                        </a:rPr>
                      </a:br>
                      <a:r>
                        <a:rPr lang="zh-CN" altLang="en-US" sz="400" b="0" i="0">
                          <a:solidFill>
                            <a:srgbClr val="000000"/>
                          </a:solidFill>
                          <a:latin typeface="黑体" panose="02010609060101010101" charset="-122"/>
                          <a:ea typeface="黑体" panose="02010609060101010101" charset="-122"/>
                        </a:rPr>
                        <a:t>标清</a:t>
                      </a:r>
                      <a:r>
                        <a:rPr lang="en-US" altLang="zh-CN" sz="400" b="0" i="0">
                          <a:solidFill>
                            <a:srgbClr val="000000"/>
                          </a:solidFill>
                          <a:latin typeface="黑体" panose="02010609060101010101" charset="-122"/>
                          <a:ea typeface="黑体" panose="02010609060101010101" charset="-122"/>
                        </a:rPr>
                        <a:t>91</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抚顺</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高清</a:t>
                      </a:r>
                      <a:r>
                        <a:rPr lang="en-US" altLang="zh-CN" sz="400" b="0" i="0">
                          <a:solidFill>
                            <a:srgbClr val="000000"/>
                          </a:solidFill>
                          <a:latin typeface="黑体" panose="02010609060101010101" charset="-122"/>
                          <a:ea typeface="黑体" panose="02010609060101010101" charset="-122"/>
                        </a:rPr>
                        <a:t>90</a:t>
                      </a:r>
                      <a:br>
                        <a:rPr lang="en-US" altLang="zh-CN" sz="400" b="0" i="0">
                          <a:solidFill>
                            <a:srgbClr val="000000"/>
                          </a:solidFill>
                          <a:latin typeface="黑体" panose="02010609060101010101" charset="-122"/>
                          <a:ea typeface="黑体" panose="02010609060101010101" charset="-122"/>
                        </a:rPr>
                      </a:br>
                      <a:r>
                        <a:rPr lang="zh-CN" altLang="en-US" sz="400" b="0" i="0">
                          <a:solidFill>
                            <a:srgbClr val="000000"/>
                          </a:solidFill>
                          <a:latin typeface="黑体" panose="02010609060101010101" charset="-122"/>
                          <a:ea typeface="黑体" panose="02010609060101010101" charset="-122"/>
                        </a:rPr>
                        <a:t>标清</a:t>
                      </a:r>
                      <a:r>
                        <a:rPr lang="en-US" altLang="zh-CN" sz="400" b="0" i="0">
                          <a:solidFill>
                            <a:srgbClr val="000000"/>
                          </a:solidFill>
                          <a:latin typeface="黑体" panose="02010609060101010101" charset="-122"/>
                          <a:ea typeface="黑体" panose="02010609060101010101" charset="-122"/>
                        </a:rPr>
                        <a:t>91</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70815">
                <a:tc>
                  <a:txBody>
                    <a:bodyPr/>
                    <a:p>
                      <a:pPr algn="ctr" fontAlgn="ctr"/>
                      <a:r>
                        <a:rPr lang="zh-CN" altLang="en-US" sz="400" b="0" i="0">
                          <a:solidFill>
                            <a:srgbClr val="000000"/>
                          </a:solidFill>
                          <a:latin typeface="黑体" panose="02010609060101010101" charset="-122"/>
                          <a:ea typeface="黑体" panose="02010609060101010101" charset="-122"/>
                        </a:rPr>
                        <a:t>葫芦岛</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高清</a:t>
                      </a:r>
                      <a:r>
                        <a:rPr lang="en-US" altLang="zh-CN" sz="400" b="0" i="0">
                          <a:solidFill>
                            <a:srgbClr val="000000"/>
                          </a:solidFill>
                          <a:latin typeface="黑体" panose="02010609060101010101" charset="-122"/>
                          <a:ea typeface="黑体" panose="02010609060101010101" charset="-122"/>
                        </a:rPr>
                        <a:t>165</a:t>
                      </a:r>
                      <a:br>
                        <a:rPr lang="en-US" altLang="zh-CN" sz="400" b="0" i="0">
                          <a:solidFill>
                            <a:srgbClr val="000000"/>
                          </a:solidFill>
                          <a:latin typeface="黑体" panose="02010609060101010101" charset="-122"/>
                          <a:ea typeface="黑体" panose="02010609060101010101" charset="-122"/>
                        </a:rPr>
                      </a:br>
                      <a:r>
                        <a:rPr lang="zh-CN" altLang="en-US" sz="400" b="0" i="0">
                          <a:solidFill>
                            <a:srgbClr val="000000"/>
                          </a:solidFill>
                          <a:latin typeface="黑体" panose="02010609060101010101" charset="-122"/>
                          <a:ea typeface="黑体" panose="02010609060101010101" charset="-122"/>
                        </a:rPr>
                        <a:t>标清</a:t>
                      </a:r>
                      <a:r>
                        <a:rPr lang="en-US" altLang="zh-CN" sz="400" b="0" i="0">
                          <a:solidFill>
                            <a:srgbClr val="000000"/>
                          </a:solidFill>
                          <a:latin typeface="黑体" panose="02010609060101010101" charset="-122"/>
                          <a:ea typeface="黑体" panose="02010609060101010101" charset="-122"/>
                        </a:rPr>
                        <a:t>139</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锦州</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高清</a:t>
                      </a:r>
                      <a:r>
                        <a:rPr lang="en-US" altLang="zh-CN" sz="400" b="0" i="0">
                          <a:solidFill>
                            <a:srgbClr val="000000"/>
                          </a:solidFill>
                          <a:latin typeface="黑体" panose="02010609060101010101" charset="-122"/>
                          <a:ea typeface="黑体" panose="02010609060101010101" charset="-122"/>
                        </a:rPr>
                        <a:t>87</a:t>
                      </a:r>
                      <a:br>
                        <a:rPr lang="en-US" altLang="zh-CN" sz="400" b="0" i="0">
                          <a:solidFill>
                            <a:srgbClr val="000000"/>
                          </a:solidFill>
                          <a:latin typeface="黑体" panose="02010609060101010101" charset="-122"/>
                          <a:ea typeface="黑体" panose="02010609060101010101" charset="-122"/>
                        </a:rPr>
                      </a:br>
                      <a:r>
                        <a:rPr lang="zh-CN" altLang="en-US" sz="400" b="0" i="0">
                          <a:solidFill>
                            <a:srgbClr val="000000"/>
                          </a:solidFill>
                          <a:latin typeface="黑体" panose="02010609060101010101" charset="-122"/>
                          <a:ea typeface="黑体" panose="02010609060101010101" charset="-122"/>
                        </a:rPr>
                        <a:t>标清</a:t>
                      </a:r>
                      <a:r>
                        <a:rPr lang="en-US" altLang="zh-CN" sz="400" b="0" i="0">
                          <a:solidFill>
                            <a:srgbClr val="000000"/>
                          </a:solidFill>
                          <a:latin typeface="黑体" panose="02010609060101010101" charset="-122"/>
                          <a:ea typeface="黑体" panose="02010609060101010101" charset="-122"/>
                        </a:rPr>
                        <a:t>84</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70815">
                <a:tc>
                  <a:txBody>
                    <a:bodyPr/>
                    <a:p>
                      <a:pPr algn="ctr" fontAlgn="ctr"/>
                      <a:r>
                        <a:rPr lang="zh-CN" altLang="en-US" sz="400" b="0" i="0">
                          <a:solidFill>
                            <a:srgbClr val="000000"/>
                          </a:solidFill>
                          <a:latin typeface="黑体" panose="02010609060101010101" charset="-122"/>
                          <a:ea typeface="黑体" panose="02010609060101010101" charset="-122"/>
                        </a:rPr>
                        <a:t>盘锦</a:t>
                      </a:r>
                      <a:endParaRPr lang="zh-CN" altLang="en-US"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400" b="0" i="0">
                          <a:solidFill>
                            <a:srgbClr val="000000"/>
                          </a:solidFill>
                          <a:latin typeface="黑体" panose="02010609060101010101" charset="-122"/>
                          <a:ea typeface="黑体" panose="02010609060101010101" charset="-122"/>
                        </a:rPr>
                        <a:t>高清</a:t>
                      </a:r>
                      <a:r>
                        <a:rPr lang="en-US" altLang="zh-CN" sz="400" b="0" i="0">
                          <a:solidFill>
                            <a:srgbClr val="000000"/>
                          </a:solidFill>
                          <a:latin typeface="黑体" panose="02010609060101010101" charset="-122"/>
                          <a:ea typeface="黑体" panose="02010609060101010101" charset="-122"/>
                        </a:rPr>
                        <a:t>95</a:t>
                      </a:r>
                      <a:br>
                        <a:rPr lang="en-US" altLang="zh-CN" sz="400" b="0" i="0">
                          <a:solidFill>
                            <a:srgbClr val="000000"/>
                          </a:solidFill>
                          <a:latin typeface="黑体" panose="02010609060101010101" charset="-122"/>
                          <a:ea typeface="黑体" panose="02010609060101010101" charset="-122"/>
                        </a:rPr>
                      </a:br>
                      <a:r>
                        <a:rPr lang="zh-CN" altLang="en-US" sz="400" b="0" i="0">
                          <a:solidFill>
                            <a:srgbClr val="000000"/>
                          </a:solidFill>
                          <a:latin typeface="黑体" panose="02010609060101010101" charset="-122"/>
                          <a:ea typeface="黑体" panose="02010609060101010101" charset="-122"/>
                        </a:rPr>
                        <a:t>标清</a:t>
                      </a:r>
                      <a:r>
                        <a:rPr lang="en-US" altLang="zh-CN" sz="400" b="0" i="0">
                          <a:solidFill>
                            <a:srgbClr val="000000"/>
                          </a:solidFill>
                          <a:latin typeface="黑体" panose="02010609060101010101" charset="-122"/>
                          <a:ea typeface="黑体" panose="02010609060101010101" charset="-122"/>
                        </a:rPr>
                        <a:t>91</a:t>
                      </a:r>
                      <a:endParaRPr lang="en-US" altLang="zh-CN"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endParaRPr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endParaRPr sz="4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graphicFrame>
        <p:nvGraphicFramePr>
          <p:cNvPr id="5" name="表格 4"/>
          <p:cNvGraphicFramePr/>
          <p:nvPr/>
        </p:nvGraphicFramePr>
        <p:xfrm>
          <a:off x="8395018" y="1161923"/>
          <a:ext cx="4434840" cy="6667500"/>
        </p:xfrm>
        <a:graphic>
          <a:graphicData uri="http://schemas.openxmlformats.org/drawingml/2006/table">
            <a:tbl>
              <a:tblPr/>
              <a:tblGrid>
                <a:gridCol w="624205"/>
                <a:gridCol w="1426210"/>
                <a:gridCol w="960120"/>
              </a:tblGrid>
              <a:tr h="215900">
                <a:tc gridSpan="3">
                  <a:txBody>
                    <a:bodyPr/>
                    <a:p>
                      <a:pPr algn="ctr" fontAlgn="ctr"/>
                      <a:r>
                        <a:rPr lang="zh-CN" altLang="en-US" sz="1000" b="1" i="0">
                          <a:solidFill>
                            <a:srgbClr val="FFFFFF"/>
                          </a:solidFill>
                          <a:latin typeface="黑体" panose="02010609060101010101" charset="-122"/>
                          <a:ea typeface="黑体" panose="02010609060101010101" charset="-122"/>
                        </a:rPr>
                        <a:t>中央新影中学生频道</a:t>
                      </a:r>
                      <a:r>
                        <a:rPr lang="en-US" altLang="zh-CN" sz="1000" b="1" i="0">
                          <a:solidFill>
                            <a:srgbClr val="FFFFFF"/>
                          </a:solidFill>
                          <a:latin typeface="黑体" panose="02010609060101010101" charset="-122"/>
                          <a:ea typeface="黑体" panose="02010609060101010101" charset="-122"/>
                        </a:rPr>
                        <a:t>-IPTV</a:t>
                      </a:r>
                      <a:r>
                        <a:rPr lang="zh-CN" altLang="en-US" sz="1000" b="1" i="0">
                          <a:solidFill>
                            <a:srgbClr val="FFFFFF"/>
                          </a:solidFill>
                          <a:latin typeface="黑体" panose="02010609060101010101" charset="-122"/>
                          <a:ea typeface="黑体" panose="02010609060101010101" charset="-122"/>
                        </a:rPr>
                        <a:t>落地情况</a:t>
                      </a:r>
                      <a:endParaRPr lang="zh-CN" altLang="en-US" sz="1000" b="1" i="0">
                        <a:solidFill>
                          <a:srgbClr val="FFFFFF"/>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C00000"/>
                    </a:solidFill>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r h="215900">
                <a:tc>
                  <a:txBody>
                    <a:bodyPr/>
                    <a:p>
                      <a:pPr algn="ctr" fontAlgn="ctr"/>
                      <a:r>
                        <a:rPr lang="zh-CN" altLang="en-US" sz="700" b="1" i="0">
                          <a:solidFill>
                            <a:srgbClr val="C00000"/>
                          </a:solidFill>
                          <a:latin typeface="黑体" panose="02010609060101010101" charset="-122"/>
                          <a:ea typeface="黑体" panose="02010609060101010101" charset="-122"/>
                        </a:rPr>
                        <a:t>省份</a:t>
                      </a:r>
                      <a:endParaRPr lang="zh-CN" altLang="en-US" sz="700" b="1" i="0">
                        <a:solidFill>
                          <a:srgbClr val="C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1" i="0">
                          <a:solidFill>
                            <a:srgbClr val="C00000"/>
                          </a:solidFill>
                          <a:latin typeface="黑体" panose="02010609060101010101" charset="-122"/>
                          <a:ea typeface="黑体" panose="02010609060101010101" charset="-122"/>
                        </a:rPr>
                        <a:t>签约单位</a:t>
                      </a:r>
                      <a:endParaRPr lang="zh-CN" altLang="en-US" sz="700" b="1" i="0">
                        <a:solidFill>
                          <a:srgbClr val="C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1" i="0">
                          <a:solidFill>
                            <a:srgbClr val="C00000"/>
                          </a:solidFill>
                          <a:latin typeface="黑体" panose="02010609060101010101" charset="-122"/>
                          <a:ea typeface="黑体" panose="02010609060101010101" charset="-122"/>
                        </a:rPr>
                        <a:t>频道号</a:t>
                      </a:r>
                      <a:endParaRPr lang="zh-CN" altLang="en-US" sz="700" b="1" i="0">
                        <a:solidFill>
                          <a:srgbClr val="C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广东</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深圳广信（电信）</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155</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广东</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南方新媒体（移动）</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823</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云南</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云南爱上（三平台）</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600" b="0" i="0">
                          <a:solidFill>
                            <a:srgbClr val="000000"/>
                          </a:solidFill>
                          <a:latin typeface="黑体" panose="02010609060101010101" charset="-122"/>
                          <a:ea typeface="黑体" panose="02010609060101010101" charset="-122"/>
                        </a:rPr>
                        <a:t>电信</a:t>
                      </a:r>
                      <a:r>
                        <a:rPr lang="en-US" altLang="zh-CN" sz="600" b="0" i="0">
                          <a:solidFill>
                            <a:srgbClr val="000000"/>
                          </a:solidFill>
                          <a:latin typeface="黑体" panose="02010609060101010101" charset="-122"/>
                          <a:ea typeface="黑体" panose="02010609060101010101" charset="-122"/>
                        </a:rPr>
                        <a:t>425/</a:t>
                      </a:r>
                      <a:r>
                        <a:rPr lang="zh-CN" altLang="en-US" sz="600" b="0" i="0">
                          <a:solidFill>
                            <a:srgbClr val="000000"/>
                          </a:solidFill>
                          <a:latin typeface="黑体" panose="02010609060101010101" charset="-122"/>
                          <a:ea typeface="黑体" panose="02010609060101010101" charset="-122"/>
                        </a:rPr>
                        <a:t>联通</a:t>
                      </a:r>
                      <a:r>
                        <a:rPr lang="en-US" altLang="zh-CN" sz="600" b="0" i="0">
                          <a:solidFill>
                            <a:srgbClr val="000000"/>
                          </a:solidFill>
                          <a:latin typeface="黑体" panose="02010609060101010101" charset="-122"/>
                          <a:ea typeface="黑体" panose="02010609060101010101" charset="-122"/>
                        </a:rPr>
                        <a:t>311/</a:t>
                      </a:r>
                      <a:br>
                        <a:rPr lang="en-US" altLang="zh-CN" sz="600" b="0" i="0">
                          <a:solidFill>
                            <a:srgbClr val="000000"/>
                          </a:solidFill>
                          <a:latin typeface="黑体" panose="02010609060101010101" charset="-122"/>
                          <a:ea typeface="黑体" panose="02010609060101010101" charset="-122"/>
                        </a:rPr>
                      </a:br>
                      <a:r>
                        <a:rPr lang="zh-CN" altLang="en-US" sz="600" b="0" i="0">
                          <a:solidFill>
                            <a:srgbClr val="000000"/>
                          </a:solidFill>
                          <a:latin typeface="黑体" panose="02010609060101010101" charset="-122"/>
                          <a:ea typeface="黑体" panose="02010609060101010101" charset="-122"/>
                        </a:rPr>
                        <a:t>移动</a:t>
                      </a:r>
                      <a:r>
                        <a:rPr lang="en-US" altLang="zh-CN" sz="600" b="0" i="0">
                          <a:solidFill>
                            <a:srgbClr val="000000"/>
                          </a:solidFill>
                          <a:latin typeface="黑体" panose="02010609060101010101" charset="-122"/>
                          <a:ea typeface="黑体" panose="02010609060101010101" charset="-122"/>
                        </a:rPr>
                        <a:t>321</a:t>
                      </a:r>
                      <a:endParaRPr lang="en-US" altLang="zh-CN" sz="6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福建</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广电新媒体（电信）</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168</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黑龙江</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IPTV</a:t>
                      </a:r>
                      <a:r>
                        <a:rPr lang="zh-CN" altLang="en-US" sz="700" b="0" i="0">
                          <a:solidFill>
                            <a:srgbClr val="000000"/>
                          </a:solidFill>
                          <a:latin typeface="黑体" panose="02010609060101010101" charset="-122"/>
                          <a:ea typeface="黑体" panose="02010609060101010101" charset="-122"/>
                        </a:rPr>
                        <a:t>（联通）</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334</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新疆</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IPTV</a:t>
                      </a:r>
                      <a:r>
                        <a:rPr lang="zh-CN" altLang="en-US" sz="700" b="0" i="0">
                          <a:solidFill>
                            <a:srgbClr val="000000"/>
                          </a:solidFill>
                          <a:latin typeface="黑体" panose="02010609060101010101" charset="-122"/>
                          <a:ea typeface="黑体" panose="02010609060101010101" charset="-122"/>
                        </a:rPr>
                        <a:t>（移动</a:t>
                      </a:r>
                      <a:r>
                        <a:rPr lang="en-US" altLang="zh-CN" sz="700" b="0" i="0">
                          <a:solidFill>
                            <a:srgbClr val="000000"/>
                          </a:solidFill>
                          <a:latin typeface="黑体" panose="02010609060101010101" charset="-122"/>
                          <a:ea typeface="黑体" panose="02010609060101010101" charset="-122"/>
                        </a:rPr>
                        <a:t>/</a:t>
                      </a:r>
                      <a:r>
                        <a:rPr lang="zh-CN" altLang="en-US" sz="700" b="0" i="0">
                          <a:solidFill>
                            <a:srgbClr val="000000"/>
                          </a:solidFill>
                          <a:latin typeface="黑体" panose="02010609060101010101" charset="-122"/>
                          <a:ea typeface="黑体" panose="02010609060101010101" charset="-122"/>
                        </a:rPr>
                        <a:t>电信）</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移动</a:t>
                      </a:r>
                      <a:r>
                        <a:rPr lang="en-US" altLang="zh-CN" sz="700" b="0" i="0">
                          <a:solidFill>
                            <a:srgbClr val="000000"/>
                          </a:solidFill>
                          <a:latin typeface="黑体" panose="02010609060101010101" charset="-122"/>
                          <a:ea typeface="黑体" panose="02010609060101010101" charset="-122"/>
                        </a:rPr>
                        <a:t>217/</a:t>
                      </a:r>
                      <a:r>
                        <a:rPr lang="zh-CN" altLang="en-US" sz="700" b="0" i="0">
                          <a:solidFill>
                            <a:srgbClr val="000000"/>
                          </a:solidFill>
                          <a:latin typeface="黑体" panose="02010609060101010101" charset="-122"/>
                          <a:ea typeface="黑体" panose="02010609060101010101" charset="-122"/>
                        </a:rPr>
                        <a:t>电信</a:t>
                      </a:r>
                      <a:r>
                        <a:rPr lang="en-US" altLang="zh-CN" sz="700" b="0" i="0">
                          <a:solidFill>
                            <a:srgbClr val="000000"/>
                          </a:solidFill>
                          <a:latin typeface="黑体" panose="02010609060101010101" charset="-122"/>
                          <a:ea typeface="黑体" panose="02010609060101010101" charset="-122"/>
                        </a:rPr>
                        <a:t>196</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辽宁</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IPTV</a:t>
                      </a:r>
                      <a:r>
                        <a:rPr lang="zh-CN" altLang="en-US" sz="700" b="0" i="0">
                          <a:solidFill>
                            <a:srgbClr val="000000"/>
                          </a:solidFill>
                          <a:latin typeface="黑体" panose="02010609060101010101" charset="-122"/>
                          <a:ea typeface="黑体" panose="02010609060101010101" charset="-122"/>
                        </a:rPr>
                        <a:t>（联通）</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192</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河南</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IPTV</a:t>
                      </a:r>
                      <a:r>
                        <a:rPr lang="zh-CN" altLang="en-US" sz="700" b="0" i="0">
                          <a:solidFill>
                            <a:srgbClr val="000000"/>
                          </a:solidFill>
                          <a:latin typeface="黑体" panose="02010609060101010101" charset="-122"/>
                          <a:ea typeface="黑体" panose="02010609060101010101" charset="-122"/>
                        </a:rPr>
                        <a:t>（移动</a:t>
                      </a:r>
                      <a:r>
                        <a:rPr lang="en-US" altLang="zh-CN" sz="700" b="0" i="0">
                          <a:solidFill>
                            <a:srgbClr val="000000"/>
                          </a:solidFill>
                          <a:latin typeface="黑体" panose="02010609060101010101" charset="-122"/>
                          <a:ea typeface="黑体" panose="02010609060101010101" charset="-122"/>
                        </a:rPr>
                        <a:t>/</a:t>
                      </a:r>
                      <a:r>
                        <a:rPr lang="zh-CN" altLang="en-US" sz="700" b="0" i="0">
                          <a:solidFill>
                            <a:srgbClr val="000000"/>
                          </a:solidFill>
                          <a:latin typeface="黑体" panose="02010609060101010101" charset="-122"/>
                          <a:ea typeface="黑体" panose="02010609060101010101" charset="-122"/>
                        </a:rPr>
                        <a:t>电信）</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移动</a:t>
                      </a:r>
                      <a:r>
                        <a:rPr lang="en-US" altLang="zh-CN" sz="700" b="0" i="0">
                          <a:solidFill>
                            <a:srgbClr val="000000"/>
                          </a:solidFill>
                          <a:latin typeface="黑体" panose="02010609060101010101" charset="-122"/>
                          <a:ea typeface="黑体" panose="02010609060101010101" charset="-122"/>
                        </a:rPr>
                        <a:t>308/</a:t>
                      </a:r>
                      <a:r>
                        <a:rPr lang="zh-CN" altLang="en-US" sz="700" b="0" i="0">
                          <a:solidFill>
                            <a:srgbClr val="000000"/>
                          </a:solidFill>
                          <a:latin typeface="黑体" panose="02010609060101010101" charset="-122"/>
                          <a:ea typeface="黑体" panose="02010609060101010101" charset="-122"/>
                        </a:rPr>
                        <a:t>电信</a:t>
                      </a:r>
                      <a:r>
                        <a:rPr lang="en-US" altLang="zh-CN" sz="700" b="0" i="0">
                          <a:solidFill>
                            <a:srgbClr val="000000"/>
                          </a:solidFill>
                          <a:latin typeface="黑体" panose="02010609060101010101" charset="-122"/>
                          <a:ea typeface="黑体" panose="02010609060101010101" charset="-122"/>
                        </a:rPr>
                        <a:t>346</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江苏</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IPTV</a:t>
                      </a:r>
                      <a:r>
                        <a:rPr lang="zh-CN" altLang="en-US" sz="700" b="0" i="0">
                          <a:solidFill>
                            <a:srgbClr val="000000"/>
                          </a:solidFill>
                          <a:latin typeface="黑体" panose="02010609060101010101" charset="-122"/>
                          <a:ea typeface="黑体" panose="02010609060101010101" charset="-122"/>
                        </a:rPr>
                        <a:t>（移动）</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515</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贵州</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贵州新媒体（移动</a:t>
                      </a:r>
                      <a:r>
                        <a:rPr lang="en-US" altLang="zh-CN" sz="700" b="0" i="0">
                          <a:solidFill>
                            <a:srgbClr val="000000"/>
                          </a:solidFill>
                          <a:latin typeface="黑体" panose="02010609060101010101" charset="-122"/>
                          <a:ea typeface="黑体" panose="02010609060101010101" charset="-122"/>
                        </a:rPr>
                        <a:t>/</a:t>
                      </a:r>
                      <a:r>
                        <a:rPr lang="zh-CN" altLang="en-US" sz="700" b="0" i="0">
                          <a:solidFill>
                            <a:srgbClr val="000000"/>
                          </a:solidFill>
                          <a:latin typeface="黑体" panose="02010609060101010101" charset="-122"/>
                          <a:ea typeface="黑体" panose="02010609060101010101" charset="-122"/>
                        </a:rPr>
                        <a:t>电信）</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移动</a:t>
                      </a:r>
                      <a:r>
                        <a:rPr lang="en-US" altLang="zh-CN" sz="700" b="0" i="0">
                          <a:solidFill>
                            <a:srgbClr val="000000"/>
                          </a:solidFill>
                          <a:latin typeface="黑体" panose="02010609060101010101" charset="-122"/>
                          <a:ea typeface="黑体" panose="02010609060101010101" charset="-122"/>
                        </a:rPr>
                        <a:t>91/</a:t>
                      </a:r>
                      <a:r>
                        <a:rPr lang="zh-CN" altLang="en-US" sz="700" b="0" i="0">
                          <a:solidFill>
                            <a:srgbClr val="000000"/>
                          </a:solidFill>
                          <a:latin typeface="黑体" panose="02010609060101010101" charset="-122"/>
                          <a:ea typeface="黑体" panose="02010609060101010101" charset="-122"/>
                        </a:rPr>
                        <a:t>电信</a:t>
                      </a:r>
                      <a:r>
                        <a:rPr lang="en-US" altLang="zh-CN" sz="700" b="0" i="0">
                          <a:solidFill>
                            <a:srgbClr val="000000"/>
                          </a:solidFill>
                          <a:latin typeface="黑体" panose="02010609060101010101" charset="-122"/>
                          <a:ea typeface="黑体" panose="02010609060101010101" charset="-122"/>
                        </a:rPr>
                        <a:t>267</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山西</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山西传媒集团（移动</a:t>
                      </a:r>
                      <a:r>
                        <a:rPr lang="en-US" altLang="zh-CN" sz="700" b="0" i="0">
                          <a:solidFill>
                            <a:srgbClr val="000000"/>
                          </a:solidFill>
                          <a:latin typeface="黑体" panose="02010609060101010101" charset="-122"/>
                          <a:ea typeface="黑体" panose="02010609060101010101" charset="-122"/>
                        </a:rPr>
                        <a:t>/</a:t>
                      </a:r>
                      <a:r>
                        <a:rPr lang="zh-CN" altLang="en-US" sz="700" b="0" i="0">
                          <a:solidFill>
                            <a:srgbClr val="000000"/>
                          </a:solidFill>
                          <a:latin typeface="黑体" panose="02010609060101010101" charset="-122"/>
                          <a:ea typeface="黑体" panose="02010609060101010101" charset="-122"/>
                        </a:rPr>
                        <a:t>电信）</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281</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河北</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无线传媒（三平台）</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600" b="0" i="0">
                          <a:solidFill>
                            <a:srgbClr val="000000"/>
                          </a:solidFill>
                          <a:latin typeface="黑体" panose="02010609060101010101" charset="-122"/>
                          <a:ea typeface="黑体" panose="02010609060101010101" charset="-122"/>
                        </a:rPr>
                        <a:t>电信、联通</a:t>
                      </a:r>
                      <a:r>
                        <a:rPr lang="en-US" altLang="zh-CN" sz="600" b="0" i="0">
                          <a:solidFill>
                            <a:srgbClr val="000000"/>
                          </a:solidFill>
                          <a:latin typeface="黑体" panose="02010609060101010101" charset="-122"/>
                          <a:ea typeface="黑体" panose="02010609060101010101" charset="-122"/>
                        </a:rPr>
                        <a:t>451/</a:t>
                      </a:r>
                      <a:r>
                        <a:rPr lang="zh-CN" altLang="en-US" sz="600" b="0" i="0">
                          <a:solidFill>
                            <a:srgbClr val="000000"/>
                          </a:solidFill>
                          <a:latin typeface="黑体" panose="02010609060101010101" charset="-122"/>
                          <a:ea typeface="黑体" panose="02010609060101010101" charset="-122"/>
                        </a:rPr>
                        <a:t>移动</a:t>
                      </a:r>
                      <a:r>
                        <a:rPr lang="en-US" altLang="zh-CN" sz="600" b="0" i="0">
                          <a:solidFill>
                            <a:srgbClr val="000000"/>
                          </a:solidFill>
                          <a:latin typeface="黑体" panose="02010609060101010101" charset="-122"/>
                          <a:ea typeface="黑体" panose="02010609060101010101" charset="-122"/>
                        </a:rPr>
                        <a:t>260</a:t>
                      </a:r>
                      <a:endParaRPr lang="en-US" altLang="zh-CN" sz="6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天津</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天津网络（三平台）</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222</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天津</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天津泰达有线（三平台）</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298</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湖南</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IPTV</a:t>
                      </a:r>
                      <a:r>
                        <a:rPr lang="zh-CN" altLang="en-US" sz="700" b="0" i="0">
                          <a:solidFill>
                            <a:srgbClr val="000000"/>
                          </a:solidFill>
                          <a:latin typeface="黑体" panose="02010609060101010101" charset="-122"/>
                          <a:ea typeface="黑体" panose="02010609060101010101" charset="-122"/>
                        </a:rPr>
                        <a:t>（三平台）</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336/253</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山东</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IPTV</a:t>
                      </a:r>
                      <a:r>
                        <a:rPr lang="zh-CN" altLang="en-US" sz="700" b="0" i="0">
                          <a:solidFill>
                            <a:srgbClr val="000000"/>
                          </a:solidFill>
                          <a:latin typeface="黑体" panose="02010609060101010101" charset="-122"/>
                          <a:ea typeface="黑体" panose="02010609060101010101" charset="-122"/>
                        </a:rPr>
                        <a:t>（联通）</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85</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四川</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IPTV</a:t>
                      </a:r>
                      <a:r>
                        <a:rPr lang="zh-CN" altLang="en-US" sz="700" b="0" i="0">
                          <a:solidFill>
                            <a:srgbClr val="000000"/>
                          </a:solidFill>
                          <a:latin typeface="黑体" panose="02010609060101010101" charset="-122"/>
                          <a:ea typeface="黑体" panose="02010609060101010101" charset="-122"/>
                        </a:rPr>
                        <a:t>（联通</a:t>
                      </a:r>
                      <a:r>
                        <a:rPr lang="en-US" altLang="zh-CN" sz="700" b="0" i="0">
                          <a:solidFill>
                            <a:srgbClr val="000000"/>
                          </a:solidFill>
                          <a:latin typeface="黑体" panose="02010609060101010101" charset="-122"/>
                          <a:ea typeface="黑体" panose="02010609060101010101" charset="-122"/>
                        </a:rPr>
                        <a:t>/</a:t>
                      </a:r>
                      <a:r>
                        <a:rPr lang="zh-CN" altLang="en-US" sz="700" b="0" i="0">
                          <a:solidFill>
                            <a:srgbClr val="000000"/>
                          </a:solidFill>
                          <a:latin typeface="黑体" panose="02010609060101010101" charset="-122"/>
                          <a:ea typeface="黑体" panose="02010609060101010101" charset="-122"/>
                        </a:rPr>
                        <a:t>移动）</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700" b="0" i="0">
                          <a:solidFill>
                            <a:srgbClr val="000000"/>
                          </a:solidFill>
                          <a:latin typeface="黑体" panose="02010609060101010101" charset="-122"/>
                          <a:ea typeface="黑体" panose="02010609060101010101" charset="-122"/>
                        </a:rPr>
                        <a:t>联通</a:t>
                      </a:r>
                      <a:r>
                        <a:rPr lang="en-US" altLang="zh-CN" sz="700" b="0" i="0">
                          <a:solidFill>
                            <a:srgbClr val="000000"/>
                          </a:solidFill>
                          <a:latin typeface="黑体" panose="02010609060101010101" charset="-122"/>
                          <a:ea typeface="黑体" panose="02010609060101010101" charset="-122"/>
                        </a:rPr>
                        <a:t>208/</a:t>
                      </a:r>
                      <a:r>
                        <a:rPr lang="zh-CN" altLang="en-US" sz="700" b="0" i="0">
                          <a:solidFill>
                            <a:srgbClr val="000000"/>
                          </a:solidFill>
                          <a:latin typeface="黑体" panose="02010609060101010101" charset="-122"/>
                          <a:ea typeface="黑体" panose="02010609060101010101" charset="-122"/>
                        </a:rPr>
                        <a:t>移动</a:t>
                      </a:r>
                      <a:r>
                        <a:rPr lang="en-US" altLang="zh-CN" sz="700" b="0" i="0">
                          <a:solidFill>
                            <a:srgbClr val="000000"/>
                          </a:solidFill>
                          <a:latin typeface="黑体" panose="02010609060101010101" charset="-122"/>
                          <a:ea typeface="黑体" panose="02010609060101010101" charset="-122"/>
                        </a:rPr>
                        <a:t>72</a:t>
                      </a:r>
                      <a:r>
                        <a:rPr lang="zh-CN" altLang="en-US" sz="700" b="0" i="0">
                          <a:solidFill>
                            <a:srgbClr val="000000"/>
                          </a:solidFill>
                          <a:latin typeface="黑体" panose="02010609060101010101" charset="-122"/>
                          <a:ea typeface="黑体" panose="02010609060101010101" charset="-122"/>
                        </a:rPr>
                        <a:t>、</a:t>
                      </a:r>
                      <a:r>
                        <a:rPr lang="en-US" altLang="zh-CN" sz="700" b="0" i="0">
                          <a:solidFill>
                            <a:srgbClr val="000000"/>
                          </a:solidFill>
                          <a:latin typeface="黑体" panose="02010609060101010101" charset="-122"/>
                          <a:ea typeface="黑体" panose="02010609060101010101" charset="-122"/>
                        </a:rPr>
                        <a:t>65</a:t>
                      </a:r>
                      <a:endParaRPr lang="en-US" altLang="zh-CN"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吉林</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IPTV</a:t>
                      </a:r>
                      <a:r>
                        <a:rPr lang="zh-CN" altLang="en-US" sz="700" b="0" i="0">
                          <a:solidFill>
                            <a:srgbClr val="000000"/>
                          </a:solidFill>
                          <a:latin typeface="黑体" panose="02010609060101010101" charset="-122"/>
                          <a:ea typeface="黑体" panose="02010609060101010101" charset="-122"/>
                        </a:rPr>
                        <a:t>（三平台）</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600" b="0" i="0">
                          <a:solidFill>
                            <a:srgbClr val="000000"/>
                          </a:solidFill>
                          <a:latin typeface="黑体" panose="02010609060101010101" charset="-122"/>
                          <a:ea typeface="黑体" panose="02010609060101010101" charset="-122"/>
                        </a:rPr>
                        <a:t>111</a:t>
                      </a:r>
                      <a:endParaRPr lang="en-US" altLang="zh-CN" sz="6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15900">
                <a:tc>
                  <a:txBody>
                    <a:bodyPr/>
                    <a:p>
                      <a:pPr algn="ctr" fontAlgn="ctr"/>
                      <a:r>
                        <a:rPr lang="zh-CN" altLang="en-US" sz="700" b="0" i="0">
                          <a:solidFill>
                            <a:srgbClr val="000000"/>
                          </a:solidFill>
                          <a:latin typeface="黑体" panose="02010609060101010101" charset="-122"/>
                          <a:ea typeface="黑体" panose="02010609060101010101" charset="-122"/>
                        </a:rPr>
                        <a:t>新疆</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700" b="0" i="0">
                          <a:solidFill>
                            <a:srgbClr val="000000"/>
                          </a:solidFill>
                          <a:latin typeface="黑体" panose="02010609060101010101" charset="-122"/>
                          <a:ea typeface="黑体" panose="02010609060101010101" charset="-122"/>
                        </a:rPr>
                        <a:t>IPTV</a:t>
                      </a:r>
                      <a:r>
                        <a:rPr lang="zh-CN" altLang="en-US" sz="700" b="0" i="0">
                          <a:solidFill>
                            <a:srgbClr val="000000"/>
                          </a:solidFill>
                          <a:latin typeface="黑体" panose="02010609060101010101" charset="-122"/>
                          <a:ea typeface="黑体" panose="02010609060101010101" charset="-122"/>
                        </a:rPr>
                        <a:t>（三平台）</a:t>
                      </a:r>
                      <a:endParaRPr lang="zh-CN" altLang="en-US" sz="7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600" b="0" i="0">
                          <a:solidFill>
                            <a:srgbClr val="000000"/>
                          </a:solidFill>
                          <a:latin typeface="黑体" panose="02010609060101010101" charset="-122"/>
                          <a:ea typeface="黑体" panose="02010609060101010101" charset="-122"/>
                        </a:rPr>
                        <a:t>电信</a:t>
                      </a:r>
                      <a:r>
                        <a:rPr lang="en-US" altLang="zh-CN" sz="600" b="0" i="0">
                          <a:solidFill>
                            <a:srgbClr val="000000"/>
                          </a:solidFill>
                          <a:latin typeface="黑体" panose="02010609060101010101" charset="-122"/>
                          <a:ea typeface="黑体" panose="02010609060101010101" charset="-122"/>
                        </a:rPr>
                        <a:t>196/</a:t>
                      </a:r>
                      <a:r>
                        <a:rPr lang="zh-CN" altLang="en-US" sz="600" b="0" i="0">
                          <a:solidFill>
                            <a:srgbClr val="000000"/>
                          </a:solidFill>
                          <a:latin typeface="黑体" panose="02010609060101010101" charset="-122"/>
                          <a:ea typeface="黑体" panose="02010609060101010101" charset="-122"/>
                        </a:rPr>
                        <a:t>联通</a:t>
                      </a:r>
                      <a:r>
                        <a:rPr lang="en-US" altLang="zh-CN" sz="600" b="0" i="0">
                          <a:solidFill>
                            <a:srgbClr val="000000"/>
                          </a:solidFill>
                          <a:latin typeface="黑体" panose="02010609060101010101" charset="-122"/>
                          <a:ea typeface="黑体" panose="02010609060101010101" charset="-122"/>
                        </a:rPr>
                        <a:t>142/</a:t>
                      </a:r>
                      <a:br>
                        <a:rPr lang="en-US" altLang="zh-CN" sz="600" b="0" i="0">
                          <a:solidFill>
                            <a:srgbClr val="000000"/>
                          </a:solidFill>
                          <a:latin typeface="黑体" panose="02010609060101010101" charset="-122"/>
                          <a:ea typeface="黑体" panose="02010609060101010101" charset="-122"/>
                        </a:rPr>
                      </a:br>
                      <a:r>
                        <a:rPr lang="zh-CN" altLang="en-US" sz="600" b="0" i="0">
                          <a:solidFill>
                            <a:srgbClr val="000000"/>
                          </a:solidFill>
                          <a:latin typeface="黑体" panose="02010609060101010101" charset="-122"/>
                          <a:ea typeface="黑体" panose="02010609060101010101" charset="-122"/>
                        </a:rPr>
                        <a:t>移动</a:t>
                      </a:r>
                      <a:r>
                        <a:rPr lang="en-US" altLang="zh-CN" sz="600" b="0" i="0">
                          <a:solidFill>
                            <a:srgbClr val="000000"/>
                          </a:solidFill>
                          <a:latin typeface="黑体" panose="02010609060101010101" charset="-122"/>
                          <a:ea typeface="黑体" panose="02010609060101010101" charset="-122"/>
                        </a:rPr>
                        <a:t>217</a:t>
                      </a:r>
                      <a:endParaRPr lang="en-US" altLang="zh-CN" sz="600" b="0" i="0">
                        <a:solidFill>
                          <a:srgbClr val="000000"/>
                        </a:solidFill>
                        <a:latin typeface="黑体" panose="02010609060101010101" charset="-122"/>
                        <a:ea typeface="黑体" panose="02010609060101010101" charset="-122"/>
                      </a:endParaRPr>
                    </a:p>
                  </a:txBody>
                  <a:tcPr marL="5080" marR="5080" marT="5080"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
        <p:nvSpPr>
          <p:cNvPr id="25" name="文本框 24"/>
          <p:cNvSpPr txBox="1"/>
          <p:nvPr/>
        </p:nvSpPr>
        <p:spPr>
          <a:xfrm>
            <a:off x="1076960" y="613410"/>
            <a:ext cx="9412605" cy="275590"/>
          </a:xfrm>
          <a:prstGeom prst="rect">
            <a:avLst/>
          </a:prstGeom>
          <a:noFill/>
        </p:spPr>
        <p:txBody>
          <a:bodyPr wrap="square" rtlCol="0">
            <a:spAutoFit/>
          </a:bodyPr>
          <a:p>
            <a:r>
              <a:rPr lang="zh-CN" altLang="en-US" sz="1200" dirty="0">
                <a:latin typeface="思源黑体 CN Normal" panose="020B0400000000000000" pitchFamily="34" charset="-122"/>
                <a:ea typeface="思源黑体 CN Normal" panose="020B0400000000000000" pitchFamily="34" charset="-122"/>
              </a:rPr>
              <a:t>中央新影中学生频道通过有线电视、IPTV已经覆盖全国近30个省、直辖市</a:t>
            </a:r>
            <a:endParaRPr lang="zh-CN" altLang="en-US" sz="1200" dirty="0">
              <a:latin typeface="思源黑体 CN Normal" panose="020B0400000000000000" pitchFamily="34" charset="-122"/>
              <a:ea typeface="思源黑体 CN Normal" panose="020B0400000000000000" pitchFamily="34" charset="-122"/>
            </a:endParaRPr>
          </a:p>
        </p:txBody>
      </p:sp>
    </p:spTree>
  </p:cSld>
  <p:clrMapOvr>
    <a:masterClrMapping/>
  </p:clrMapOvr>
  <p:transition advClick="0" advTm="4000"/>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1" name="Group 37848"/>
          <p:cNvGrpSpPr>
            <a:grpSpLocks noChangeAspect="1"/>
          </p:cNvGrpSpPr>
          <p:nvPr/>
        </p:nvGrpSpPr>
        <p:grpSpPr bwMode="auto">
          <a:xfrm>
            <a:off x="805385" y="2175891"/>
            <a:ext cx="1274426" cy="344479"/>
            <a:chOff x="4137" y="1469"/>
            <a:chExt cx="1724" cy="466"/>
          </a:xfrm>
        </p:grpSpPr>
        <p:sp>
          <p:nvSpPr>
            <p:cNvPr id="92" name="Line 37849"/>
            <p:cNvSpPr>
              <a:spLocks noChangeShapeType="1"/>
            </p:cNvSpPr>
            <p:nvPr/>
          </p:nvSpPr>
          <p:spPr bwMode="auto">
            <a:xfrm>
              <a:off x="4888" y="1702"/>
              <a:ext cx="481" cy="0"/>
            </a:xfrm>
            <a:prstGeom prst="line">
              <a:avLst/>
            </a:prstGeom>
          </p:spPr>
          <p:style>
            <a:lnRef idx="2">
              <a:schemeClr val="accent2"/>
            </a:lnRef>
            <a:fillRef idx="0">
              <a:schemeClr val="accent2"/>
            </a:fillRef>
            <a:effectRef idx="1">
              <a:schemeClr val="accent2"/>
            </a:effectRef>
            <a:fontRef idx="minor">
              <a:schemeClr val="tx1"/>
            </a:fontRef>
          </p:style>
          <p:txBody>
            <a:bodyPr vert="horz" wrap="square" lIns="91440" tIns="45720" rIns="91440" bIns="45720" numCol="1" anchor="t" anchorCtr="0" compatLnSpc="1"/>
            <a:lstStyle/>
            <a:p>
              <a:endParaRPr lang="zh-CN" altLang="en-US"/>
            </a:p>
          </p:txBody>
        </p:sp>
        <p:sp>
          <p:nvSpPr>
            <p:cNvPr id="93" name="Line 37850"/>
            <p:cNvSpPr>
              <a:spLocks noChangeShapeType="1"/>
            </p:cNvSpPr>
            <p:nvPr/>
          </p:nvSpPr>
          <p:spPr bwMode="auto">
            <a:xfrm>
              <a:off x="4889" y="1469"/>
              <a:ext cx="972" cy="0"/>
            </a:xfrm>
            <a:prstGeom prst="line">
              <a:avLst/>
            </a:prstGeom>
          </p:spPr>
          <p:style>
            <a:lnRef idx="2">
              <a:schemeClr val="accent2"/>
            </a:lnRef>
            <a:fillRef idx="0">
              <a:schemeClr val="accent2"/>
            </a:fillRef>
            <a:effectRef idx="1">
              <a:schemeClr val="accent2"/>
            </a:effectRef>
            <a:fontRef idx="minor">
              <a:schemeClr val="tx1"/>
            </a:fontRef>
          </p:style>
          <p:txBody>
            <a:bodyPr vert="horz" wrap="square" lIns="91440" tIns="45720" rIns="91440" bIns="45720" numCol="1" anchor="t" anchorCtr="0" compatLnSpc="1"/>
            <a:lstStyle/>
            <a:p>
              <a:endParaRPr lang="zh-CN" altLang="en-US"/>
            </a:p>
          </p:txBody>
        </p:sp>
        <p:sp>
          <p:nvSpPr>
            <p:cNvPr id="94" name="Line 37851"/>
            <p:cNvSpPr>
              <a:spLocks noChangeShapeType="1"/>
            </p:cNvSpPr>
            <p:nvPr/>
          </p:nvSpPr>
          <p:spPr bwMode="auto">
            <a:xfrm>
              <a:off x="4137" y="1935"/>
              <a:ext cx="1229" cy="0"/>
            </a:xfrm>
            <a:prstGeom prst="line">
              <a:avLst/>
            </a:prstGeom>
          </p:spPr>
          <p:style>
            <a:lnRef idx="2">
              <a:schemeClr val="accent2"/>
            </a:lnRef>
            <a:fillRef idx="0">
              <a:schemeClr val="accent2"/>
            </a:fillRef>
            <a:effectRef idx="1">
              <a:schemeClr val="accent2"/>
            </a:effectRef>
            <a:fontRef idx="minor">
              <a:schemeClr val="tx1"/>
            </a:fontRef>
          </p:style>
          <p:txBody>
            <a:bodyPr vert="horz" wrap="square" lIns="91440" tIns="45720" rIns="91440" bIns="45720" numCol="1" anchor="t" anchorCtr="0" compatLnSpc="1"/>
            <a:lstStyle/>
            <a:p>
              <a:endParaRPr lang="zh-CN" altLang="en-US"/>
            </a:p>
          </p:txBody>
        </p:sp>
        <p:sp>
          <p:nvSpPr>
            <p:cNvPr id="95" name="Freeform 37852"/>
            <p:cNvSpPr/>
            <p:nvPr/>
          </p:nvSpPr>
          <p:spPr bwMode="auto">
            <a:xfrm>
              <a:off x="5368" y="1702"/>
              <a:ext cx="116" cy="233"/>
            </a:xfrm>
            <a:custGeom>
              <a:avLst/>
              <a:gdLst>
                <a:gd name="T0" fmla="*/ 0 w 164"/>
                <a:gd name="T1" fmla="*/ 0 h 327"/>
                <a:gd name="T2" fmla="*/ 164 w 164"/>
                <a:gd name="T3" fmla="*/ 164 h 327"/>
                <a:gd name="T4" fmla="*/ 0 w 164"/>
                <a:gd name="T5" fmla="*/ 327 h 327"/>
              </a:gdLst>
              <a:ahLst/>
              <a:cxnLst>
                <a:cxn ang="0">
                  <a:pos x="T0" y="T1"/>
                </a:cxn>
                <a:cxn ang="0">
                  <a:pos x="T2" y="T3"/>
                </a:cxn>
                <a:cxn ang="0">
                  <a:pos x="T4" y="T5"/>
                </a:cxn>
              </a:cxnLst>
              <a:rect l="0" t="0" r="r" b="b"/>
              <a:pathLst>
                <a:path w="164" h="327">
                  <a:moveTo>
                    <a:pt x="0" y="0"/>
                  </a:moveTo>
                  <a:cubicBezTo>
                    <a:pt x="91" y="0"/>
                    <a:pt x="164" y="73"/>
                    <a:pt x="164" y="164"/>
                  </a:cubicBezTo>
                  <a:cubicBezTo>
                    <a:pt x="164" y="254"/>
                    <a:pt x="91" y="327"/>
                    <a:pt x="0" y="327"/>
                  </a:cubicBezTo>
                </a:path>
              </a:pathLst>
            </a:custGeom>
          </p:spPr>
          <p:style>
            <a:lnRef idx="2">
              <a:schemeClr val="accent2"/>
            </a:lnRef>
            <a:fillRef idx="0">
              <a:schemeClr val="accent2"/>
            </a:fillRef>
            <a:effectRef idx="1">
              <a:schemeClr val="accent2"/>
            </a:effectRef>
            <a:fontRef idx="minor">
              <a:schemeClr val="tx1"/>
            </a:fontRef>
          </p:style>
          <p:txBody>
            <a:bodyPr vert="horz" wrap="square" lIns="91440" tIns="45720" rIns="91440" bIns="45720" numCol="1" anchor="t" anchorCtr="0" compatLnSpc="1"/>
            <a:lstStyle/>
            <a:p>
              <a:endParaRPr lang="zh-CN" altLang="en-US"/>
            </a:p>
          </p:txBody>
        </p:sp>
        <p:sp>
          <p:nvSpPr>
            <p:cNvPr id="96" name="Freeform 37853"/>
            <p:cNvSpPr/>
            <p:nvPr/>
          </p:nvSpPr>
          <p:spPr bwMode="auto">
            <a:xfrm>
              <a:off x="5302" y="1702"/>
              <a:ext cx="117" cy="233"/>
            </a:xfrm>
            <a:custGeom>
              <a:avLst/>
              <a:gdLst>
                <a:gd name="T0" fmla="*/ 0 w 164"/>
                <a:gd name="T1" fmla="*/ 0 h 327"/>
                <a:gd name="T2" fmla="*/ 164 w 164"/>
                <a:gd name="T3" fmla="*/ 164 h 327"/>
                <a:gd name="T4" fmla="*/ 0 w 164"/>
                <a:gd name="T5" fmla="*/ 327 h 327"/>
              </a:gdLst>
              <a:ahLst/>
              <a:cxnLst>
                <a:cxn ang="0">
                  <a:pos x="T0" y="T1"/>
                </a:cxn>
                <a:cxn ang="0">
                  <a:pos x="T2" y="T3"/>
                </a:cxn>
                <a:cxn ang="0">
                  <a:pos x="T4" y="T5"/>
                </a:cxn>
              </a:cxnLst>
              <a:rect l="0" t="0" r="r" b="b"/>
              <a:pathLst>
                <a:path w="164" h="327">
                  <a:moveTo>
                    <a:pt x="0" y="0"/>
                  </a:moveTo>
                  <a:cubicBezTo>
                    <a:pt x="91" y="0"/>
                    <a:pt x="164" y="73"/>
                    <a:pt x="164" y="164"/>
                  </a:cubicBezTo>
                  <a:cubicBezTo>
                    <a:pt x="164" y="254"/>
                    <a:pt x="91" y="327"/>
                    <a:pt x="0" y="327"/>
                  </a:cubicBezTo>
                </a:path>
              </a:pathLst>
            </a:custGeom>
          </p:spPr>
          <p:style>
            <a:lnRef idx="2">
              <a:schemeClr val="accent2"/>
            </a:lnRef>
            <a:fillRef idx="0">
              <a:schemeClr val="accent2"/>
            </a:fillRef>
            <a:effectRef idx="1">
              <a:schemeClr val="accent2"/>
            </a:effectRef>
            <a:fontRef idx="minor">
              <a:schemeClr val="tx1"/>
            </a:fontRef>
          </p:style>
          <p:txBody>
            <a:bodyPr vert="horz" wrap="square" lIns="91440" tIns="45720" rIns="91440" bIns="45720" numCol="1" anchor="t" anchorCtr="0" compatLnSpc="1"/>
            <a:lstStyle/>
            <a:p>
              <a:endParaRPr lang="zh-CN" altLang="en-US"/>
            </a:p>
          </p:txBody>
        </p:sp>
        <p:sp>
          <p:nvSpPr>
            <p:cNvPr id="97" name="Freeform 37854"/>
            <p:cNvSpPr/>
            <p:nvPr/>
          </p:nvSpPr>
          <p:spPr bwMode="auto">
            <a:xfrm>
              <a:off x="5218" y="1702"/>
              <a:ext cx="117" cy="233"/>
            </a:xfrm>
            <a:custGeom>
              <a:avLst/>
              <a:gdLst>
                <a:gd name="T0" fmla="*/ 0 w 164"/>
                <a:gd name="T1" fmla="*/ 0 h 327"/>
                <a:gd name="T2" fmla="*/ 164 w 164"/>
                <a:gd name="T3" fmla="*/ 164 h 327"/>
                <a:gd name="T4" fmla="*/ 0 w 164"/>
                <a:gd name="T5" fmla="*/ 327 h 327"/>
              </a:gdLst>
              <a:ahLst/>
              <a:cxnLst>
                <a:cxn ang="0">
                  <a:pos x="T0" y="T1"/>
                </a:cxn>
                <a:cxn ang="0">
                  <a:pos x="T2" y="T3"/>
                </a:cxn>
                <a:cxn ang="0">
                  <a:pos x="T4" y="T5"/>
                </a:cxn>
              </a:cxnLst>
              <a:rect l="0" t="0" r="r" b="b"/>
              <a:pathLst>
                <a:path w="164" h="327">
                  <a:moveTo>
                    <a:pt x="0" y="0"/>
                  </a:moveTo>
                  <a:cubicBezTo>
                    <a:pt x="90" y="0"/>
                    <a:pt x="164" y="73"/>
                    <a:pt x="164" y="164"/>
                  </a:cubicBezTo>
                  <a:cubicBezTo>
                    <a:pt x="164" y="254"/>
                    <a:pt x="90" y="327"/>
                    <a:pt x="0" y="327"/>
                  </a:cubicBezTo>
                </a:path>
              </a:pathLst>
            </a:custGeom>
          </p:spPr>
          <p:style>
            <a:lnRef idx="2">
              <a:schemeClr val="accent2"/>
            </a:lnRef>
            <a:fillRef idx="0">
              <a:schemeClr val="accent2"/>
            </a:fillRef>
            <a:effectRef idx="1">
              <a:schemeClr val="accent2"/>
            </a:effectRef>
            <a:fontRef idx="minor">
              <a:schemeClr val="tx1"/>
            </a:fontRef>
          </p:style>
          <p:txBody>
            <a:bodyPr vert="horz" wrap="square" lIns="91440" tIns="45720" rIns="91440" bIns="45720" numCol="1" anchor="t" anchorCtr="0" compatLnSpc="1"/>
            <a:lstStyle/>
            <a:p>
              <a:endParaRPr lang="zh-CN" altLang="en-US"/>
            </a:p>
          </p:txBody>
        </p:sp>
        <p:sp>
          <p:nvSpPr>
            <p:cNvPr id="98" name="Freeform 37855"/>
            <p:cNvSpPr/>
            <p:nvPr/>
          </p:nvSpPr>
          <p:spPr bwMode="auto">
            <a:xfrm>
              <a:off x="4783" y="1469"/>
              <a:ext cx="116" cy="233"/>
            </a:xfrm>
            <a:custGeom>
              <a:avLst/>
              <a:gdLst>
                <a:gd name="T0" fmla="*/ 163 w 163"/>
                <a:gd name="T1" fmla="*/ 0 h 327"/>
                <a:gd name="T2" fmla="*/ 0 w 163"/>
                <a:gd name="T3" fmla="*/ 163 h 327"/>
                <a:gd name="T4" fmla="*/ 163 w 163"/>
                <a:gd name="T5" fmla="*/ 327 h 327"/>
              </a:gdLst>
              <a:ahLst/>
              <a:cxnLst>
                <a:cxn ang="0">
                  <a:pos x="T0" y="T1"/>
                </a:cxn>
                <a:cxn ang="0">
                  <a:pos x="T2" y="T3"/>
                </a:cxn>
                <a:cxn ang="0">
                  <a:pos x="T4" y="T5"/>
                </a:cxn>
              </a:cxnLst>
              <a:rect l="0" t="0" r="r" b="b"/>
              <a:pathLst>
                <a:path w="163" h="327">
                  <a:moveTo>
                    <a:pt x="163" y="0"/>
                  </a:moveTo>
                  <a:cubicBezTo>
                    <a:pt x="73" y="0"/>
                    <a:pt x="0" y="73"/>
                    <a:pt x="0" y="163"/>
                  </a:cubicBezTo>
                  <a:cubicBezTo>
                    <a:pt x="0" y="254"/>
                    <a:pt x="73" y="327"/>
                    <a:pt x="163" y="327"/>
                  </a:cubicBezTo>
                </a:path>
              </a:pathLst>
            </a:custGeom>
          </p:spPr>
          <p:style>
            <a:lnRef idx="2">
              <a:schemeClr val="accent2"/>
            </a:lnRef>
            <a:fillRef idx="0">
              <a:schemeClr val="accent2"/>
            </a:fillRef>
            <a:effectRef idx="1">
              <a:schemeClr val="accent2"/>
            </a:effectRef>
            <a:fontRef idx="minor">
              <a:schemeClr val="tx1"/>
            </a:fontRef>
          </p:style>
          <p:txBody>
            <a:bodyPr vert="horz" wrap="square" lIns="91440" tIns="45720" rIns="91440" bIns="45720" numCol="1" anchor="t" anchorCtr="0" compatLnSpc="1"/>
            <a:lstStyle/>
            <a:p>
              <a:endParaRPr lang="zh-CN" altLang="en-US"/>
            </a:p>
          </p:txBody>
        </p:sp>
        <p:sp>
          <p:nvSpPr>
            <p:cNvPr id="99" name="Freeform 37856"/>
            <p:cNvSpPr/>
            <p:nvPr/>
          </p:nvSpPr>
          <p:spPr bwMode="auto">
            <a:xfrm>
              <a:off x="4867" y="1469"/>
              <a:ext cx="116" cy="233"/>
            </a:xfrm>
            <a:custGeom>
              <a:avLst/>
              <a:gdLst>
                <a:gd name="T0" fmla="*/ 163 w 163"/>
                <a:gd name="T1" fmla="*/ 0 h 327"/>
                <a:gd name="T2" fmla="*/ 0 w 163"/>
                <a:gd name="T3" fmla="*/ 163 h 327"/>
                <a:gd name="T4" fmla="*/ 163 w 163"/>
                <a:gd name="T5" fmla="*/ 327 h 327"/>
              </a:gdLst>
              <a:ahLst/>
              <a:cxnLst>
                <a:cxn ang="0">
                  <a:pos x="T0" y="T1"/>
                </a:cxn>
                <a:cxn ang="0">
                  <a:pos x="T2" y="T3"/>
                </a:cxn>
                <a:cxn ang="0">
                  <a:pos x="T4" y="T5"/>
                </a:cxn>
              </a:cxnLst>
              <a:rect l="0" t="0" r="r" b="b"/>
              <a:pathLst>
                <a:path w="163" h="327">
                  <a:moveTo>
                    <a:pt x="163" y="0"/>
                  </a:moveTo>
                  <a:cubicBezTo>
                    <a:pt x="73" y="0"/>
                    <a:pt x="0" y="73"/>
                    <a:pt x="0" y="163"/>
                  </a:cubicBezTo>
                  <a:cubicBezTo>
                    <a:pt x="0" y="254"/>
                    <a:pt x="73" y="327"/>
                    <a:pt x="163" y="327"/>
                  </a:cubicBezTo>
                </a:path>
              </a:pathLst>
            </a:custGeom>
          </p:spPr>
          <p:style>
            <a:lnRef idx="2">
              <a:schemeClr val="accent2"/>
            </a:lnRef>
            <a:fillRef idx="0">
              <a:schemeClr val="accent2"/>
            </a:fillRef>
            <a:effectRef idx="1">
              <a:schemeClr val="accent2"/>
            </a:effectRef>
            <a:fontRef idx="minor">
              <a:schemeClr val="tx1"/>
            </a:fontRef>
          </p:style>
          <p:txBody>
            <a:bodyPr vert="horz" wrap="square" lIns="91440" tIns="45720" rIns="91440" bIns="45720" numCol="1" anchor="t" anchorCtr="0" compatLnSpc="1"/>
            <a:lstStyle/>
            <a:p>
              <a:endParaRPr lang="zh-CN" altLang="en-US"/>
            </a:p>
          </p:txBody>
        </p:sp>
      </p:grpSp>
      <p:grpSp>
        <p:nvGrpSpPr>
          <p:cNvPr id="100" name="Group 37848"/>
          <p:cNvGrpSpPr>
            <a:grpSpLocks noChangeAspect="1"/>
          </p:cNvGrpSpPr>
          <p:nvPr/>
        </p:nvGrpSpPr>
        <p:grpSpPr bwMode="auto">
          <a:xfrm>
            <a:off x="9985781" y="4828423"/>
            <a:ext cx="1274426" cy="344479"/>
            <a:chOff x="4137" y="1469"/>
            <a:chExt cx="1724" cy="466"/>
          </a:xfrm>
        </p:grpSpPr>
        <p:sp>
          <p:nvSpPr>
            <p:cNvPr id="101" name="Line 37849"/>
            <p:cNvSpPr>
              <a:spLocks noChangeShapeType="1"/>
            </p:cNvSpPr>
            <p:nvPr/>
          </p:nvSpPr>
          <p:spPr bwMode="auto">
            <a:xfrm>
              <a:off x="4888" y="1702"/>
              <a:ext cx="481" cy="0"/>
            </a:xfrm>
            <a:prstGeom prst="line">
              <a:avLst/>
            </a:prstGeom>
          </p:spPr>
          <p:style>
            <a:lnRef idx="2">
              <a:schemeClr val="accent2"/>
            </a:lnRef>
            <a:fillRef idx="0">
              <a:schemeClr val="accent2"/>
            </a:fillRef>
            <a:effectRef idx="1">
              <a:schemeClr val="accent2"/>
            </a:effectRef>
            <a:fontRef idx="minor">
              <a:schemeClr val="tx1"/>
            </a:fontRef>
          </p:style>
          <p:txBody>
            <a:bodyPr vert="horz" wrap="square" lIns="91440" tIns="45720" rIns="91440" bIns="45720" numCol="1" anchor="t" anchorCtr="0" compatLnSpc="1"/>
            <a:lstStyle/>
            <a:p>
              <a:endParaRPr lang="zh-CN" altLang="en-US"/>
            </a:p>
          </p:txBody>
        </p:sp>
        <p:sp>
          <p:nvSpPr>
            <p:cNvPr id="102" name="Line 37850"/>
            <p:cNvSpPr>
              <a:spLocks noChangeShapeType="1"/>
            </p:cNvSpPr>
            <p:nvPr/>
          </p:nvSpPr>
          <p:spPr bwMode="auto">
            <a:xfrm>
              <a:off x="4889" y="1469"/>
              <a:ext cx="972" cy="0"/>
            </a:xfrm>
            <a:prstGeom prst="line">
              <a:avLst/>
            </a:prstGeom>
          </p:spPr>
          <p:style>
            <a:lnRef idx="2">
              <a:schemeClr val="accent2"/>
            </a:lnRef>
            <a:fillRef idx="0">
              <a:schemeClr val="accent2"/>
            </a:fillRef>
            <a:effectRef idx="1">
              <a:schemeClr val="accent2"/>
            </a:effectRef>
            <a:fontRef idx="minor">
              <a:schemeClr val="tx1"/>
            </a:fontRef>
          </p:style>
          <p:txBody>
            <a:bodyPr vert="horz" wrap="square" lIns="91440" tIns="45720" rIns="91440" bIns="45720" numCol="1" anchor="t" anchorCtr="0" compatLnSpc="1"/>
            <a:lstStyle/>
            <a:p>
              <a:endParaRPr lang="zh-CN" altLang="en-US"/>
            </a:p>
          </p:txBody>
        </p:sp>
        <p:sp>
          <p:nvSpPr>
            <p:cNvPr id="103" name="Line 37851"/>
            <p:cNvSpPr>
              <a:spLocks noChangeShapeType="1"/>
            </p:cNvSpPr>
            <p:nvPr/>
          </p:nvSpPr>
          <p:spPr bwMode="auto">
            <a:xfrm>
              <a:off x="4137" y="1935"/>
              <a:ext cx="1229" cy="0"/>
            </a:xfrm>
            <a:prstGeom prst="line">
              <a:avLst/>
            </a:prstGeom>
          </p:spPr>
          <p:style>
            <a:lnRef idx="2">
              <a:schemeClr val="accent2"/>
            </a:lnRef>
            <a:fillRef idx="0">
              <a:schemeClr val="accent2"/>
            </a:fillRef>
            <a:effectRef idx="1">
              <a:schemeClr val="accent2"/>
            </a:effectRef>
            <a:fontRef idx="minor">
              <a:schemeClr val="tx1"/>
            </a:fontRef>
          </p:style>
          <p:txBody>
            <a:bodyPr vert="horz" wrap="square" lIns="91440" tIns="45720" rIns="91440" bIns="45720" numCol="1" anchor="t" anchorCtr="0" compatLnSpc="1"/>
            <a:lstStyle/>
            <a:p>
              <a:endParaRPr lang="zh-CN" altLang="en-US"/>
            </a:p>
          </p:txBody>
        </p:sp>
        <p:sp>
          <p:nvSpPr>
            <p:cNvPr id="104" name="Freeform 37852"/>
            <p:cNvSpPr/>
            <p:nvPr/>
          </p:nvSpPr>
          <p:spPr bwMode="auto">
            <a:xfrm>
              <a:off x="5368" y="1702"/>
              <a:ext cx="116" cy="233"/>
            </a:xfrm>
            <a:custGeom>
              <a:avLst/>
              <a:gdLst>
                <a:gd name="T0" fmla="*/ 0 w 164"/>
                <a:gd name="T1" fmla="*/ 0 h 327"/>
                <a:gd name="T2" fmla="*/ 164 w 164"/>
                <a:gd name="T3" fmla="*/ 164 h 327"/>
                <a:gd name="T4" fmla="*/ 0 w 164"/>
                <a:gd name="T5" fmla="*/ 327 h 327"/>
              </a:gdLst>
              <a:ahLst/>
              <a:cxnLst>
                <a:cxn ang="0">
                  <a:pos x="T0" y="T1"/>
                </a:cxn>
                <a:cxn ang="0">
                  <a:pos x="T2" y="T3"/>
                </a:cxn>
                <a:cxn ang="0">
                  <a:pos x="T4" y="T5"/>
                </a:cxn>
              </a:cxnLst>
              <a:rect l="0" t="0" r="r" b="b"/>
              <a:pathLst>
                <a:path w="164" h="327">
                  <a:moveTo>
                    <a:pt x="0" y="0"/>
                  </a:moveTo>
                  <a:cubicBezTo>
                    <a:pt x="91" y="0"/>
                    <a:pt x="164" y="73"/>
                    <a:pt x="164" y="164"/>
                  </a:cubicBezTo>
                  <a:cubicBezTo>
                    <a:pt x="164" y="254"/>
                    <a:pt x="91" y="327"/>
                    <a:pt x="0" y="327"/>
                  </a:cubicBezTo>
                </a:path>
              </a:pathLst>
            </a:custGeom>
          </p:spPr>
          <p:style>
            <a:lnRef idx="2">
              <a:schemeClr val="accent2"/>
            </a:lnRef>
            <a:fillRef idx="0">
              <a:schemeClr val="accent2"/>
            </a:fillRef>
            <a:effectRef idx="1">
              <a:schemeClr val="accent2"/>
            </a:effectRef>
            <a:fontRef idx="minor">
              <a:schemeClr val="tx1"/>
            </a:fontRef>
          </p:style>
          <p:txBody>
            <a:bodyPr vert="horz" wrap="square" lIns="91440" tIns="45720" rIns="91440" bIns="45720" numCol="1" anchor="t" anchorCtr="0" compatLnSpc="1"/>
            <a:lstStyle/>
            <a:p>
              <a:endParaRPr lang="zh-CN" altLang="en-US"/>
            </a:p>
          </p:txBody>
        </p:sp>
        <p:sp>
          <p:nvSpPr>
            <p:cNvPr id="105" name="Freeform 37853"/>
            <p:cNvSpPr/>
            <p:nvPr/>
          </p:nvSpPr>
          <p:spPr bwMode="auto">
            <a:xfrm>
              <a:off x="5302" y="1702"/>
              <a:ext cx="117" cy="233"/>
            </a:xfrm>
            <a:custGeom>
              <a:avLst/>
              <a:gdLst>
                <a:gd name="T0" fmla="*/ 0 w 164"/>
                <a:gd name="T1" fmla="*/ 0 h 327"/>
                <a:gd name="T2" fmla="*/ 164 w 164"/>
                <a:gd name="T3" fmla="*/ 164 h 327"/>
                <a:gd name="T4" fmla="*/ 0 w 164"/>
                <a:gd name="T5" fmla="*/ 327 h 327"/>
              </a:gdLst>
              <a:ahLst/>
              <a:cxnLst>
                <a:cxn ang="0">
                  <a:pos x="T0" y="T1"/>
                </a:cxn>
                <a:cxn ang="0">
                  <a:pos x="T2" y="T3"/>
                </a:cxn>
                <a:cxn ang="0">
                  <a:pos x="T4" y="T5"/>
                </a:cxn>
              </a:cxnLst>
              <a:rect l="0" t="0" r="r" b="b"/>
              <a:pathLst>
                <a:path w="164" h="327">
                  <a:moveTo>
                    <a:pt x="0" y="0"/>
                  </a:moveTo>
                  <a:cubicBezTo>
                    <a:pt x="91" y="0"/>
                    <a:pt x="164" y="73"/>
                    <a:pt x="164" y="164"/>
                  </a:cubicBezTo>
                  <a:cubicBezTo>
                    <a:pt x="164" y="254"/>
                    <a:pt x="91" y="327"/>
                    <a:pt x="0" y="327"/>
                  </a:cubicBezTo>
                </a:path>
              </a:pathLst>
            </a:custGeom>
          </p:spPr>
          <p:style>
            <a:lnRef idx="2">
              <a:schemeClr val="accent2"/>
            </a:lnRef>
            <a:fillRef idx="0">
              <a:schemeClr val="accent2"/>
            </a:fillRef>
            <a:effectRef idx="1">
              <a:schemeClr val="accent2"/>
            </a:effectRef>
            <a:fontRef idx="minor">
              <a:schemeClr val="tx1"/>
            </a:fontRef>
          </p:style>
          <p:txBody>
            <a:bodyPr vert="horz" wrap="square" lIns="91440" tIns="45720" rIns="91440" bIns="45720" numCol="1" anchor="t" anchorCtr="0" compatLnSpc="1"/>
            <a:lstStyle/>
            <a:p>
              <a:endParaRPr lang="zh-CN" altLang="en-US"/>
            </a:p>
          </p:txBody>
        </p:sp>
        <p:sp>
          <p:nvSpPr>
            <p:cNvPr id="106" name="Freeform 37854"/>
            <p:cNvSpPr/>
            <p:nvPr/>
          </p:nvSpPr>
          <p:spPr bwMode="auto">
            <a:xfrm>
              <a:off x="5218" y="1702"/>
              <a:ext cx="117" cy="233"/>
            </a:xfrm>
            <a:custGeom>
              <a:avLst/>
              <a:gdLst>
                <a:gd name="T0" fmla="*/ 0 w 164"/>
                <a:gd name="T1" fmla="*/ 0 h 327"/>
                <a:gd name="T2" fmla="*/ 164 w 164"/>
                <a:gd name="T3" fmla="*/ 164 h 327"/>
                <a:gd name="T4" fmla="*/ 0 w 164"/>
                <a:gd name="T5" fmla="*/ 327 h 327"/>
              </a:gdLst>
              <a:ahLst/>
              <a:cxnLst>
                <a:cxn ang="0">
                  <a:pos x="T0" y="T1"/>
                </a:cxn>
                <a:cxn ang="0">
                  <a:pos x="T2" y="T3"/>
                </a:cxn>
                <a:cxn ang="0">
                  <a:pos x="T4" y="T5"/>
                </a:cxn>
              </a:cxnLst>
              <a:rect l="0" t="0" r="r" b="b"/>
              <a:pathLst>
                <a:path w="164" h="327">
                  <a:moveTo>
                    <a:pt x="0" y="0"/>
                  </a:moveTo>
                  <a:cubicBezTo>
                    <a:pt x="90" y="0"/>
                    <a:pt x="164" y="73"/>
                    <a:pt x="164" y="164"/>
                  </a:cubicBezTo>
                  <a:cubicBezTo>
                    <a:pt x="164" y="254"/>
                    <a:pt x="90" y="327"/>
                    <a:pt x="0" y="327"/>
                  </a:cubicBezTo>
                </a:path>
              </a:pathLst>
            </a:custGeom>
          </p:spPr>
          <p:style>
            <a:lnRef idx="2">
              <a:schemeClr val="accent2"/>
            </a:lnRef>
            <a:fillRef idx="0">
              <a:schemeClr val="accent2"/>
            </a:fillRef>
            <a:effectRef idx="1">
              <a:schemeClr val="accent2"/>
            </a:effectRef>
            <a:fontRef idx="minor">
              <a:schemeClr val="tx1"/>
            </a:fontRef>
          </p:style>
          <p:txBody>
            <a:bodyPr vert="horz" wrap="square" lIns="91440" tIns="45720" rIns="91440" bIns="45720" numCol="1" anchor="t" anchorCtr="0" compatLnSpc="1"/>
            <a:lstStyle/>
            <a:p>
              <a:endParaRPr lang="zh-CN" altLang="en-US"/>
            </a:p>
          </p:txBody>
        </p:sp>
        <p:sp>
          <p:nvSpPr>
            <p:cNvPr id="107" name="Freeform 37855"/>
            <p:cNvSpPr/>
            <p:nvPr/>
          </p:nvSpPr>
          <p:spPr bwMode="auto">
            <a:xfrm>
              <a:off x="4783" y="1469"/>
              <a:ext cx="116" cy="233"/>
            </a:xfrm>
            <a:custGeom>
              <a:avLst/>
              <a:gdLst>
                <a:gd name="T0" fmla="*/ 163 w 163"/>
                <a:gd name="T1" fmla="*/ 0 h 327"/>
                <a:gd name="T2" fmla="*/ 0 w 163"/>
                <a:gd name="T3" fmla="*/ 163 h 327"/>
                <a:gd name="T4" fmla="*/ 163 w 163"/>
                <a:gd name="T5" fmla="*/ 327 h 327"/>
              </a:gdLst>
              <a:ahLst/>
              <a:cxnLst>
                <a:cxn ang="0">
                  <a:pos x="T0" y="T1"/>
                </a:cxn>
                <a:cxn ang="0">
                  <a:pos x="T2" y="T3"/>
                </a:cxn>
                <a:cxn ang="0">
                  <a:pos x="T4" y="T5"/>
                </a:cxn>
              </a:cxnLst>
              <a:rect l="0" t="0" r="r" b="b"/>
              <a:pathLst>
                <a:path w="163" h="327">
                  <a:moveTo>
                    <a:pt x="163" y="0"/>
                  </a:moveTo>
                  <a:cubicBezTo>
                    <a:pt x="73" y="0"/>
                    <a:pt x="0" y="73"/>
                    <a:pt x="0" y="163"/>
                  </a:cubicBezTo>
                  <a:cubicBezTo>
                    <a:pt x="0" y="254"/>
                    <a:pt x="73" y="327"/>
                    <a:pt x="163" y="327"/>
                  </a:cubicBezTo>
                </a:path>
              </a:pathLst>
            </a:custGeom>
          </p:spPr>
          <p:style>
            <a:lnRef idx="2">
              <a:schemeClr val="accent2"/>
            </a:lnRef>
            <a:fillRef idx="0">
              <a:schemeClr val="accent2"/>
            </a:fillRef>
            <a:effectRef idx="1">
              <a:schemeClr val="accent2"/>
            </a:effectRef>
            <a:fontRef idx="minor">
              <a:schemeClr val="tx1"/>
            </a:fontRef>
          </p:style>
          <p:txBody>
            <a:bodyPr vert="horz" wrap="square" lIns="91440" tIns="45720" rIns="91440" bIns="45720" numCol="1" anchor="t" anchorCtr="0" compatLnSpc="1"/>
            <a:lstStyle/>
            <a:p>
              <a:endParaRPr lang="zh-CN" altLang="en-US"/>
            </a:p>
          </p:txBody>
        </p:sp>
        <p:sp>
          <p:nvSpPr>
            <p:cNvPr id="108" name="Freeform 37856"/>
            <p:cNvSpPr/>
            <p:nvPr/>
          </p:nvSpPr>
          <p:spPr bwMode="auto">
            <a:xfrm>
              <a:off x="4867" y="1469"/>
              <a:ext cx="116" cy="233"/>
            </a:xfrm>
            <a:custGeom>
              <a:avLst/>
              <a:gdLst>
                <a:gd name="T0" fmla="*/ 163 w 163"/>
                <a:gd name="T1" fmla="*/ 0 h 327"/>
                <a:gd name="T2" fmla="*/ 0 w 163"/>
                <a:gd name="T3" fmla="*/ 163 h 327"/>
                <a:gd name="T4" fmla="*/ 163 w 163"/>
                <a:gd name="T5" fmla="*/ 327 h 327"/>
              </a:gdLst>
              <a:ahLst/>
              <a:cxnLst>
                <a:cxn ang="0">
                  <a:pos x="T0" y="T1"/>
                </a:cxn>
                <a:cxn ang="0">
                  <a:pos x="T2" y="T3"/>
                </a:cxn>
                <a:cxn ang="0">
                  <a:pos x="T4" y="T5"/>
                </a:cxn>
              </a:cxnLst>
              <a:rect l="0" t="0" r="r" b="b"/>
              <a:pathLst>
                <a:path w="163" h="327">
                  <a:moveTo>
                    <a:pt x="163" y="0"/>
                  </a:moveTo>
                  <a:cubicBezTo>
                    <a:pt x="73" y="0"/>
                    <a:pt x="0" y="73"/>
                    <a:pt x="0" y="163"/>
                  </a:cubicBezTo>
                  <a:cubicBezTo>
                    <a:pt x="0" y="254"/>
                    <a:pt x="73" y="327"/>
                    <a:pt x="163" y="327"/>
                  </a:cubicBezTo>
                </a:path>
              </a:pathLst>
            </a:custGeom>
          </p:spPr>
          <p:style>
            <a:lnRef idx="2">
              <a:schemeClr val="accent2"/>
            </a:lnRef>
            <a:fillRef idx="0">
              <a:schemeClr val="accent2"/>
            </a:fillRef>
            <a:effectRef idx="1">
              <a:schemeClr val="accent2"/>
            </a:effectRef>
            <a:fontRef idx="minor">
              <a:schemeClr val="tx1"/>
            </a:fontRef>
          </p:style>
          <p:txBody>
            <a:bodyPr vert="horz" wrap="square" lIns="91440" tIns="45720" rIns="91440" bIns="45720" numCol="1" anchor="t" anchorCtr="0" compatLnSpc="1"/>
            <a:lstStyle/>
            <a:p>
              <a:endParaRPr lang="zh-CN" altLang="en-US"/>
            </a:p>
          </p:txBody>
        </p:sp>
      </p:grpSp>
      <p:sp>
        <p:nvSpPr>
          <p:cNvPr id="121" name="文本框 120"/>
          <p:cNvSpPr txBox="1"/>
          <p:nvPr/>
        </p:nvSpPr>
        <p:spPr>
          <a:xfrm>
            <a:off x="4646776" y="1342259"/>
            <a:ext cx="2654283" cy="460375"/>
          </a:xfrm>
          <a:prstGeom prst="rect">
            <a:avLst/>
          </a:prstGeom>
          <a:noFill/>
        </p:spPr>
        <p:txBody>
          <a:bodyPr wrap="square" rtlCol="0">
            <a:spAutoFit/>
          </a:bodyPr>
          <a:lstStyle/>
          <a:p>
            <a:pPr algn="dist"/>
            <a:r>
              <a:rPr lang="en-US" altLang="zh-CN" sz="2400" dirty="0">
                <a:solidFill>
                  <a:schemeClr val="bg1"/>
                </a:solidFill>
                <a:latin typeface="李旭科书法" panose="02000603000000000000" pitchFamily="2" charset="-122"/>
                <a:ea typeface="李旭科书法" panose="02000603000000000000" pitchFamily="2" charset="-122"/>
              </a:rPr>
              <a:t>【</a:t>
            </a:r>
            <a:r>
              <a:rPr lang="zh-CN" altLang="en-US" sz="2400" dirty="0">
                <a:solidFill>
                  <a:schemeClr val="bg1"/>
                </a:solidFill>
                <a:latin typeface="李旭科书法" panose="02000603000000000000" pitchFamily="2" charset="-122"/>
                <a:ea typeface="李旭科书法" panose="02000603000000000000" pitchFamily="2" charset="-122"/>
              </a:rPr>
              <a:t>播出平台</a:t>
            </a:r>
            <a:r>
              <a:rPr lang="en-US" altLang="zh-CN" sz="2400" dirty="0">
                <a:solidFill>
                  <a:schemeClr val="bg1"/>
                </a:solidFill>
                <a:latin typeface="李旭科书法" panose="02000603000000000000" pitchFamily="2" charset="-122"/>
                <a:ea typeface="李旭科书法" panose="02000603000000000000" pitchFamily="2" charset="-122"/>
              </a:rPr>
              <a:t>】</a:t>
            </a:r>
            <a:endParaRPr lang="zh-CN" altLang="en-US" sz="2400" dirty="0">
              <a:solidFill>
                <a:schemeClr val="bg1"/>
              </a:solidFill>
              <a:latin typeface="李旭科书法" panose="02000603000000000000" pitchFamily="2" charset="-122"/>
              <a:ea typeface="李旭科书法" panose="02000603000000000000" pitchFamily="2" charset="-122"/>
            </a:endParaRPr>
          </a:p>
        </p:txBody>
      </p:sp>
      <p:grpSp>
        <p:nvGrpSpPr>
          <p:cNvPr id="6" name="组合 5"/>
          <p:cNvGrpSpPr/>
          <p:nvPr/>
        </p:nvGrpSpPr>
        <p:grpSpPr>
          <a:xfrm>
            <a:off x="2361565" y="2828925"/>
            <a:ext cx="3361690" cy="368300"/>
            <a:chOff x="3719" y="3452"/>
            <a:chExt cx="5294" cy="580"/>
          </a:xfrm>
        </p:grpSpPr>
        <p:sp>
          <p:nvSpPr>
            <p:cNvPr id="7" name="文本框 6"/>
            <p:cNvSpPr txBox="1"/>
            <p:nvPr/>
          </p:nvSpPr>
          <p:spPr>
            <a:xfrm>
              <a:off x="4240" y="3452"/>
              <a:ext cx="4773" cy="580"/>
            </a:xfrm>
            <a:prstGeom prst="rect">
              <a:avLst/>
            </a:prstGeom>
            <a:noFill/>
          </p:spPr>
          <p:txBody>
            <a:bodyPr wrap="square" rtlCol="0">
              <a:spAutoFit/>
            </a:bodyPr>
            <a:p>
              <a:r>
                <a:rPr lang="zh-CN" altLang="en-US">
                  <a:solidFill>
                    <a:schemeClr val="bg1"/>
                  </a:solidFill>
                  <a:latin typeface="楷体" panose="02010609060101010101" pitchFamily="49" charset="-122"/>
                  <a:ea typeface="楷体" panose="02010609060101010101" pitchFamily="49" charset="-122"/>
                </a:rPr>
                <a:t>节目类型：美育教育节目</a:t>
              </a:r>
              <a:endParaRPr lang="zh-CN" altLang="en-US">
                <a:solidFill>
                  <a:schemeClr val="bg1"/>
                </a:solidFill>
                <a:latin typeface="楷体" panose="02010609060101010101" pitchFamily="49" charset="-122"/>
                <a:ea typeface="楷体" panose="02010609060101010101" pitchFamily="49" charset="-122"/>
              </a:endParaRPr>
            </a:p>
          </p:txBody>
        </p:sp>
        <p:sp>
          <p:nvSpPr>
            <p:cNvPr id="8" name="椭圆 7"/>
            <p:cNvSpPr/>
            <p:nvPr/>
          </p:nvSpPr>
          <p:spPr>
            <a:xfrm>
              <a:off x="3719" y="3620"/>
              <a:ext cx="244" cy="24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9" name="组合 8"/>
          <p:cNvGrpSpPr/>
          <p:nvPr/>
        </p:nvGrpSpPr>
        <p:grpSpPr>
          <a:xfrm>
            <a:off x="2361565" y="3465830"/>
            <a:ext cx="3361690" cy="368300"/>
            <a:chOff x="3719" y="3452"/>
            <a:chExt cx="5294" cy="580"/>
          </a:xfrm>
        </p:grpSpPr>
        <p:sp>
          <p:nvSpPr>
            <p:cNvPr id="10" name="文本框 9"/>
            <p:cNvSpPr txBox="1"/>
            <p:nvPr/>
          </p:nvSpPr>
          <p:spPr>
            <a:xfrm>
              <a:off x="4240" y="3452"/>
              <a:ext cx="4773" cy="580"/>
            </a:xfrm>
            <a:prstGeom prst="rect">
              <a:avLst/>
            </a:prstGeom>
            <a:noFill/>
          </p:spPr>
          <p:txBody>
            <a:bodyPr wrap="square" rtlCol="0">
              <a:spAutoFit/>
            </a:bodyPr>
            <a:p>
              <a:r>
                <a:rPr lang="zh-CN" altLang="en-US">
                  <a:solidFill>
                    <a:schemeClr val="bg1"/>
                  </a:solidFill>
                  <a:latin typeface="楷体" panose="02010609060101010101" pitchFamily="49" charset="-122"/>
                  <a:ea typeface="楷体" panose="02010609060101010101" pitchFamily="49" charset="-122"/>
                </a:rPr>
                <a:t>节目时长：</a:t>
              </a:r>
              <a:r>
                <a:rPr lang="en-US" altLang="zh-CN">
                  <a:solidFill>
                    <a:schemeClr val="bg1"/>
                  </a:solidFill>
                  <a:latin typeface="楷体" panose="02010609060101010101" pitchFamily="49" charset="-122"/>
                  <a:ea typeface="楷体" panose="02010609060101010101" pitchFamily="49" charset="-122"/>
                </a:rPr>
                <a:t>30</a:t>
              </a:r>
              <a:r>
                <a:rPr lang="zh-CN" altLang="en-US">
                  <a:solidFill>
                    <a:schemeClr val="bg1"/>
                  </a:solidFill>
                  <a:latin typeface="楷体" panose="02010609060101010101" pitchFamily="49" charset="-122"/>
                  <a:ea typeface="楷体" panose="02010609060101010101" pitchFamily="49" charset="-122"/>
                </a:rPr>
                <a:t>分钟</a:t>
              </a:r>
              <a:endParaRPr lang="zh-CN" altLang="en-US">
                <a:solidFill>
                  <a:schemeClr val="bg1"/>
                </a:solidFill>
                <a:latin typeface="楷体" panose="02010609060101010101" pitchFamily="49" charset="-122"/>
                <a:ea typeface="楷体" panose="02010609060101010101" pitchFamily="49" charset="-122"/>
              </a:endParaRPr>
            </a:p>
          </p:txBody>
        </p:sp>
        <p:sp>
          <p:nvSpPr>
            <p:cNvPr id="11" name="椭圆 10"/>
            <p:cNvSpPr/>
            <p:nvPr/>
          </p:nvSpPr>
          <p:spPr>
            <a:xfrm>
              <a:off x="3719" y="3620"/>
              <a:ext cx="244" cy="24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2" name="组合 11"/>
          <p:cNvGrpSpPr/>
          <p:nvPr/>
        </p:nvGrpSpPr>
        <p:grpSpPr>
          <a:xfrm>
            <a:off x="2361565" y="4102735"/>
            <a:ext cx="3361690" cy="645160"/>
            <a:chOff x="3719" y="3452"/>
            <a:chExt cx="5294" cy="1016"/>
          </a:xfrm>
        </p:grpSpPr>
        <p:sp>
          <p:nvSpPr>
            <p:cNvPr id="13" name="文本框 12"/>
            <p:cNvSpPr txBox="1"/>
            <p:nvPr/>
          </p:nvSpPr>
          <p:spPr>
            <a:xfrm>
              <a:off x="4240" y="3452"/>
              <a:ext cx="4773" cy="1016"/>
            </a:xfrm>
            <a:prstGeom prst="rect">
              <a:avLst/>
            </a:prstGeom>
            <a:noFill/>
          </p:spPr>
          <p:txBody>
            <a:bodyPr wrap="square" rtlCol="0">
              <a:spAutoFit/>
            </a:bodyPr>
            <a:p>
              <a:r>
                <a:rPr lang="zh-CN">
                  <a:solidFill>
                    <a:schemeClr val="bg1"/>
                  </a:solidFill>
                  <a:latin typeface="楷体" panose="02010609060101010101" pitchFamily="49" charset="-122"/>
                  <a:ea typeface="楷体" panose="02010609060101010101" pitchFamily="49" charset="-122"/>
                </a:rPr>
                <a:t>播出平台：中学生频道、</a:t>
              </a:r>
              <a:endParaRPr lang="zh-CN">
                <a:solidFill>
                  <a:schemeClr val="bg1"/>
                </a:solidFill>
                <a:latin typeface="楷体" panose="02010609060101010101" pitchFamily="49" charset="-122"/>
                <a:ea typeface="楷体" panose="02010609060101010101" pitchFamily="49" charset="-122"/>
              </a:endParaRPr>
            </a:p>
            <a:p>
              <a:r>
                <a:rPr lang="zh-CN">
                  <a:solidFill>
                    <a:schemeClr val="bg1"/>
                  </a:solidFill>
                  <a:latin typeface="楷体" panose="02010609060101010101" pitchFamily="49" charset="-122"/>
                  <a:ea typeface="楷体" panose="02010609060101010101" pitchFamily="49" charset="-122"/>
                </a:rPr>
                <a:t>央视频、</a:t>
              </a:r>
              <a:r>
                <a:rPr lang="en-US" altLang="zh-CN">
                  <a:solidFill>
                    <a:schemeClr val="bg1"/>
                  </a:solidFill>
                  <a:latin typeface="楷体" panose="02010609060101010101" pitchFamily="49" charset="-122"/>
                  <a:ea typeface="楷体" panose="02010609060101010101" pitchFamily="49" charset="-122"/>
                </a:rPr>
                <a:t>CCTV</a:t>
              </a:r>
              <a:r>
                <a:rPr lang="zh-CN" altLang="en-US">
                  <a:solidFill>
                    <a:schemeClr val="bg1"/>
                  </a:solidFill>
                  <a:latin typeface="楷体" panose="02010609060101010101" pitchFamily="49" charset="-122"/>
                  <a:ea typeface="楷体" panose="02010609060101010101" pitchFamily="49" charset="-122"/>
                </a:rPr>
                <a:t>手机电视</a:t>
              </a:r>
              <a:endParaRPr lang="zh-CN" altLang="en-US">
                <a:solidFill>
                  <a:schemeClr val="bg1"/>
                </a:solidFill>
                <a:latin typeface="楷体" panose="02010609060101010101" pitchFamily="49" charset="-122"/>
                <a:ea typeface="楷体" panose="02010609060101010101" pitchFamily="49" charset="-122"/>
              </a:endParaRPr>
            </a:p>
          </p:txBody>
        </p:sp>
        <p:sp>
          <p:nvSpPr>
            <p:cNvPr id="14" name="椭圆 13"/>
            <p:cNvSpPr/>
            <p:nvPr/>
          </p:nvSpPr>
          <p:spPr>
            <a:xfrm>
              <a:off x="3719" y="3620"/>
              <a:ext cx="244" cy="24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5" name="组合 14"/>
          <p:cNvGrpSpPr/>
          <p:nvPr/>
        </p:nvGrpSpPr>
        <p:grpSpPr>
          <a:xfrm>
            <a:off x="6468745" y="2192020"/>
            <a:ext cx="3361690" cy="1753235"/>
            <a:chOff x="3719" y="3452"/>
            <a:chExt cx="5294" cy="2761"/>
          </a:xfrm>
        </p:grpSpPr>
        <p:sp>
          <p:nvSpPr>
            <p:cNvPr id="16" name="文本框 15"/>
            <p:cNvSpPr txBox="1"/>
            <p:nvPr/>
          </p:nvSpPr>
          <p:spPr>
            <a:xfrm>
              <a:off x="4240" y="3452"/>
              <a:ext cx="4773" cy="2761"/>
            </a:xfrm>
            <a:prstGeom prst="rect">
              <a:avLst/>
            </a:prstGeom>
            <a:noFill/>
          </p:spPr>
          <p:txBody>
            <a:bodyPr wrap="square" rtlCol="0">
              <a:spAutoFit/>
            </a:bodyPr>
            <a:p>
              <a:r>
                <a:rPr lang="zh-CN">
                  <a:solidFill>
                    <a:schemeClr val="bg1"/>
                  </a:solidFill>
                  <a:latin typeface="楷体" panose="02010609060101010101" pitchFamily="49" charset="-122"/>
                  <a:ea typeface="楷体" panose="02010609060101010101" pitchFamily="49" charset="-122"/>
                </a:rPr>
                <a:t>节目形式：</a:t>
              </a:r>
              <a:endParaRPr lang="zh-CN">
                <a:solidFill>
                  <a:schemeClr val="bg1"/>
                </a:solidFill>
                <a:latin typeface="楷体" panose="02010609060101010101" pitchFamily="49" charset="-122"/>
                <a:ea typeface="楷体" panose="02010609060101010101" pitchFamily="49" charset="-122"/>
              </a:endParaRPr>
            </a:p>
            <a:p>
              <a:r>
                <a:rPr lang="zh-CN">
                  <a:solidFill>
                    <a:schemeClr val="bg1"/>
                  </a:solidFill>
                  <a:latin typeface="楷体" panose="02010609060101010101" pitchFamily="49" charset="-122"/>
                  <a:ea typeface="楷体" panose="02010609060101010101" pitchFamily="49" charset="-122"/>
                </a:rPr>
                <a:t>节目包括【美育校园】和【风采少年】两个部分，展示学校美育教学方式及教学成果，各部分时长根据学校情况调整。</a:t>
              </a:r>
              <a:endParaRPr lang="zh-CN">
                <a:solidFill>
                  <a:schemeClr val="bg1"/>
                </a:solidFill>
                <a:latin typeface="楷体" panose="02010609060101010101" pitchFamily="49" charset="-122"/>
                <a:ea typeface="楷体" panose="02010609060101010101" pitchFamily="49" charset="-122"/>
              </a:endParaRPr>
            </a:p>
          </p:txBody>
        </p:sp>
        <p:sp>
          <p:nvSpPr>
            <p:cNvPr id="17" name="椭圆 16"/>
            <p:cNvSpPr/>
            <p:nvPr/>
          </p:nvSpPr>
          <p:spPr>
            <a:xfrm>
              <a:off x="3719" y="3620"/>
              <a:ext cx="244" cy="24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2" name="组合 21"/>
          <p:cNvGrpSpPr/>
          <p:nvPr/>
        </p:nvGrpSpPr>
        <p:grpSpPr>
          <a:xfrm>
            <a:off x="2214245" y="1014095"/>
            <a:ext cx="2720340" cy="4734560"/>
            <a:chOff x="3487" y="2020"/>
            <a:chExt cx="4284" cy="7456"/>
          </a:xfrm>
        </p:grpSpPr>
        <p:pic>
          <p:nvPicPr>
            <p:cNvPr id="4" name="图片 3"/>
            <p:cNvPicPr>
              <a:picLocks noChangeAspect="1"/>
            </p:cNvPicPr>
            <p:nvPr/>
          </p:nvPicPr>
          <p:blipFill>
            <a:blip r:embed="rId1"/>
            <a:stretch>
              <a:fillRect/>
            </a:stretch>
          </p:blipFill>
          <p:spPr>
            <a:xfrm>
              <a:off x="3487" y="2020"/>
              <a:ext cx="4284" cy="7456"/>
            </a:xfrm>
            <a:prstGeom prst="rect">
              <a:avLst/>
            </a:prstGeom>
          </p:spPr>
        </p:pic>
        <p:pic>
          <p:nvPicPr>
            <p:cNvPr id="18" name="图片 17"/>
            <p:cNvPicPr>
              <a:picLocks noChangeAspect="1"/>
            </p:cNvPicPr>
            <p:nvPr/>
          </p:nvPicPr>
          <p:blipFill>
            <a:blip r:embed="rId2"/>
            <a:srcRect t="4125"/>
            <a:stretch>
              <a:fillRect/>
            </a:stretch>
          </p:blipFill>
          <p:spPr>
            <a:xfrm>
              <a:off x="4240" y="3329"/>
              <a:ext cx="2752" cy="4888"/>
            </a:xfrm>
            <a:prstGeom prst="rect">
              <a:avLst/>
            </a:prstGeom>
          </p:spPr>
        </p:pic>
      </p:grpSp>
      <p:grpSp>
        <p:nvGrpSpPr>
          <p:cNvPr id="21" name="组合 20"/>
          <p:cNvGrpSpPr/>
          <p:nvPr/>
        </p:nvGrpSpPr>
        <p:grpSpPr>
          <a:xfrm>
            <a:off x="4963795" y="1014095"/>
            <a:ext cx="2720340" cy="4734560"/>
            <a:chOff x="7817" y="2114"/>
            <a:chExt cx="4284" cy="7456"/>
          </a:xfrm>
        </p:grpSpPr>
        <p:pic>
          <p:nvPicPr>
            <p:cNvPr id="19" name="图片 18"/>
            <p:cNvPicPr>
              <a:picLocks noChangeAspect="1"/>
            </p:cNvPicPr>
            <p:nvPr/>
          </p:nvPicPr>
          <p:blipFill>
            <a:blip r:embed="rId1"/>
            <a:stretch>
              <a:fillRect/>
            </a:stretch>
          </p:blipFill>
          <p:spPr>
            <a:xfrm>
              <a:off x="7817" y="2114"/>
              <a:ext cx="4284" cy="7456"/>
            </a:xfrm>
            <a:prstGeom prst="rect">
              <a:avLst/>
            </a:prstGeom>
          </p:spPr>
        </p:pic>
        <p:pic>
          <p:nvPicPr>
            <p:cNvPr id="20" name="图片 19"/>
            <p:cNvPicPr>
              <a:picLocks noChangeAspect="1"/>
            </p:cNvPicPr>
            <p:nvPr/>
          </p:nvPicPr>
          <p:blipFill>
            <a:blip r:embed="rId3"/>
            <a:srcRect t="4431"/>
            <a:stretch>
              <a:fillRect/>
            </a:stretch>
          </p:blipFill>
          <p:spPr>
            <a:xfrm>
              <a:off x="8579" y="3416"/>
              <a:ext cx="2756" cy="4889"/>
            </a:xfrm>
            <a:prstGeom prst="rect">
              <a:avLst/>
            </a:prstGeom>
          </p:spPr>
        </p:pic>
      </p:grpSp>
      <p:sp>
        <p:nvSpPr>
          <p:cNvPr id="23" name="右箭头 22"/>
          <p:cNvSpPr/>
          <p:nvPr/>
        </p:nvSpPr>
        <p:spPr>
          <a:xfrm>
            <a:off x="7534275" y="2770505"/>
            <a:ext cx="1162685" cy="426720"/>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4" name="图片 23"/>
          <p:cNvPicPr/>
          <p:nvPr/>
        </p:nvPicPr>
        <p:blipFill>
          <a:blip r:embed="rId4"/>
          <a:srcRect l="23060" t="18362" r="27005" b="24883"/>
          <a:stretch>
            <a:fillRect/>
          </a:stretch>
        </p:blipFill>
        <p:spPr>
          <a:xfrm>
            <a:off x="9171054" y="2436707"/>
            <a:ext cx="1292407" cy="1093967"/>
          </a:xfrm>
          <a:prstGeom prst="rect">
            <a:avLst/>
          </a:prstGeom>
          <a:noFill/>
          <a:ln w="9525">
            <a:noFill/>
          </a:ln>
        </p:spPr>
      </p:pic>
      <p:sp>
        <p:nvSpPr>
          <p:cNvPr id="25" name="文本框 24"/>
          <p:cNvSpPr txBox="1"/>
          <p:nvPr/>
        </p:nvSpPr>
        <p:spPr>
          <a:xfrm>
            <a:off x="1076960" y="613410"/>
            <a:ext cx="9412605" cy="275590"/>
          </a:xfrm>
          <a:prstGeom prst="rect">
            <a:avLst/>
          </a:prstGeom>
          <a:noFill/>
        </p:spPr>
        <p:txBody>
          <a:bodyPr wrap="square" rtlCol="0">
            <a:spAutoFit/>
          </a:bodyPr>
          <a:p>
            <a:r>
              <a:rPr lang="zh-CN" altLang="en-US" sz="1200" dirty="0">
                <a:latin typeface="思源黑体 CN Normal" panose="020B0400000000000000" pitchFamily="34" charset="-122"/>
                <a:ea typeface="思源黑体 CN Normal" panose="020B0400000000000000" pitchFamily="34" charset="-122"/>
              </a:rPr>
              <a:t>中央新影中学生频道，手机端可通过</a:t>
            </a:r>
            <a:r>
              <a:rPr lang="en-US" altLang="zh-CN" sz="1200" dirty="0">
                <a:latin typeface="思源黑体 CN Normal" panose="020B0400000000000000" pitchFamily="34" charset="-122"/>
                <a:ea typeface="思源黑体 CN Normal" panose="020B0400000000000000" pitchFamily="34" charset="-122"/>
              </a:rPr>
              <a:t>CCTV</a:t>
            </a:r>
            <a:r>
              <a:rPr lang="zh-CN" altLang="en-US" sz="1200" dirty="0">
                <a:latin typeface="思源黑体 CN Normal" panose="020B0400000000000000" pitchFamily="34" charset="-122"/>
                <a:ea typeface="思源黑体 CN Normal" panose="020B0400000000000000" pitchFamily="34" charset="-122"/>
              </a:rPr>
              <a:t>手机电视、央视频、咪咕视频、人民日报视界客户端观看。</a:t>
            </a:r>
            <a:endParaRPr lang="zh-CN" altLang="en-US" sz="1200" dirty="0">
              <a:latin typeface="思源黑体 CN Normal" panose="020B0400000000000000" pitchFamily="34" charset="-122"/>
              <a:ea typeface="思源黑体 CN Normal" panose="020B0400000000000000" pitchFamily="34" charset="-122"/>
            </a:endParaRPr>
          </a:p>
        </p:txBody>
      </p:sp>
    </p:spTree>
  </p:cSld>
  <p:clrMapOvr>
    <a:masterClrMapping/>
  </p:clrMapOvr>
  <p:transition advClick="0" advTm="4000"/>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B01116"/>
        </a:solidFill>
        <a:effectLst/>
      </p:bgPr>
    </p:bg>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
            <a:extLst>
              <a:ext uri="{28A0092B-C50C-407E-A947-70E740481C1C}">
                <a14:useLocalDpi xmlns:a14="http://schemas.microsoft.com/office/drawing/2010/main" val="0"/>
              </a:ext>
            </a:extLst>
          </a:blip>
          <a:srcRect t="42715"/>
          <a:stretch>
            <a:fillRect/>
          </a:stretch>
        </p:blipFill>
        <p:spPr>
          <a:xfrm>
            <a:off x="0" y="292608"/>
            <a:ext cx="12192000" cy="6565392"/>
          </a:xfrm>
          <a:prstGeom prst="rect">
            <a:avLst/>
          </a:prstGeom>
        </p:spPr>
      </p:pic>
      <p:sp>
        <p:nvSpPr>
          <p:cNvPr id="11" name="文本框 10"/>
          <p:cNvSpPr txBox="1"/>
          <p:nvPr/>
        </p:nvSpPr>
        <p:spPr>
          <a:xfrm>
            <a:off x="7872699" y="5119118"/>
            <a:ext cx="3932489" cy="923330"/>
          </a:xfrm>
          <a:prstGeom prst="rect">
            <a:avLst/>
          </a:prstGeom>
          <a:noFill/>
        </p:spPr>
        <p:txBody>
          <a:bodyPr vert="horz" wrap="square" rtlCol="0">
            <a:spAutoFit/>
          </a:bodyPr>
          <a:lstStyle/>
          <a:p>
            <a:pPr algn="dist"/>
            <a:r>
              <a:rPr lang="zh-CN" altLang="en-US" sz="5400" b="1" dirty="0">
                <a:solidFill>
                  <a:schemeClr val="bg1"/>
                </a:solidFill>
                <a:latin typeface="Kaiti SC Black" panose="02010600040101010101" pitchFamily="2" charset="-122"/>
                <a:ea typeface="Kaiti SC Black" panose="02010600040101010101" pitchFamily="2" charset="-122"/>
              </a:rPr>
              <a:t>谢谢观赏</a:t>
            </a:r>
            <a:endParaRPr lang="zh-CN" altLang="en-US" sz="5400" b="1" dirty="0">
              <a:solidFill>
                <a:schemeClr val="bg1"/>
              </a:solidFill>
              <a:latin typeface="Kaiti SC Black" panose="02010600040101010101" pitchFamily="2" charset="-122"/>
              <a:ea typeface="Kaiti SC Black"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push dir="u"/>
      </p:transition>
    </mc:Choice>
    <mc:Fallback>
      <p:transition spd="slow" advClick="0" advTm="3000">
        <p:push dir="u"/>
      </p:transition>
    </mc:Fallback>
  </mc:AlternateContent>
</p:sld>
</file>

<file path=ppt/tags/tag1.xml><?xml version="1.0" encoding="utf-8"?>
<p:tagLst xmlns:p="http://schemas.openxmlformats.org/presentationml/2006/main">
  <p:tag name="KSO_WM_UNIT_PLACING_PICTURE_USER_VIEWPORT" val="{&quot;height&quot;:1441,&quot;width&quot;:3858}"/>
</p:tagLst>
</file>

<file path=ppt/tags/tag2.xml><?xml version="1.0" encoding="utf-8"?>
<p:tagLst xmlns:p="http://schemas.openxmlformats.org/presentationml/2006/main">
  <p:tag name="TABLE_ENDDRAG_ORIGIN_RECT" val="155*429"/>
  <p:tag name="TABLE_ENDDRAG_RECT" val="295*58*155*429"/>
</p:tagLst>
</file>

<file path=ppt/tags/tag3.xml><?xml version="1.0" encoding="utf-8"?>
<p:tagLst xmlns:p="http://schemas.openxmlformats.org/presentationml/2006/main">
  <p:tag name="COMMONDATA" val="eyJjb3VudCI6MywiaGRpZCI6IjdmMzYwZDk4MjVkNWEzMWMzNzMzMDVhYjgzZjliM2FjIiwidXNlckNvdW50IjozfQ=="/>
</p:tagLst>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2076</Words>
  <Application>WPS 演示</Application>
  <PresentationFormat>宽屏</PresentationFormat>
  <Paragraphs>551</Paragraphs>
  <Slides>8</Slides>
  <Notes>21</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8</vt:i4>
      </vt:variant>
    </vt:vector>
  </HeadingPairs>
  <TitlesOfParts>
    <vt:vector size="28" baseType="lpstr">
      <vt:lpstr>Arial</vt:lpstr>
      <vt:lpstr>宋体</vt:lpstr>
      <vt:lpstr>Wingdings</vt:lpstr>
      <vt:lpstr>Lato Regular</vt:lpstr>
      <vt:lpstr>Dream Orphans</vt:lpstr>
      <vt:lpstr>Lato Hairline</vt:lpstr>
      <vt:lpstr>Lato Light</vt:lpstr>
      <vt:lpstr>Kaiti SC Black</vt:lpstr>
      <vt:lpstr>思源黑体 CN Normal</vt:lpstr>
      <vt:lpstr>黑体</vt:lpstr>
      <vt:lpstr>Open Sans</vt:lpstr>
      <vt:lpstr>Calibri</vt:lpstr>
      <vt:lpstr>微软雅黑</vt:lpstr>
      <vt:lpstr>方正黑体简体</vt:lpstr>
      <vt:lpstr>李旭科书法</vt:lpstr>
      <vt:lpstr>楷体</vt:lpstr>
      <vt:lpstr>Arial Unicode MS</vt:lpstr>
      <vt:lpstr>等线 Light</vt:lpstr>
      <vt:lpstr>等线</vt:lpstr>
      <vt:lpstr>千图网拥有20W+精美PPT模板 更多PPT模板下载至：www.58pic.com/office/ppt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16</dc:title>
  <dc:creator/>
  <cp:lastModifiedBy>刘雪峰</cp:lastModifiedBy>
  <cp:revision>210</cp:revision>
  <dcterms:created xsi:type="dcterms:W3CDTF">2017-07-25T01:23:00Z</dcterms:created>
  <dcterms:modified xsi:type="dcterms:W3CDTF">2025-11-04T03:05:18Z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2052-12.1.0.23125</vt:lpwstr>
  </property>
  <property fmtid="{D5CDD505-2E9C-101B-9397-08002B2CF9AE}" pid="3" name="KSOTemplateUUID">
    <vt:lpwstr>v1.0_mb_wqn3AIMJLNwbshfeGGfS0A==</vt:lpwstr>
  </property>
  <property fmtid="{D5CDD505-2E9C-101B-9397-08002B2CF9AE}" pid="4" name="ICV">
    <vt:lpwstr>6AF520EB172A441B9C5BC65E46E0B30E</vt:lpwstr>
  </property>
</Properties>
</file>